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slideLayout" Target="../slideLayouts/slideLayout15.xml"/><Relationship Id="rId10"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7.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94861"/>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Implementació i Gestió de Xarxes Virtuals amb Proxmox VE</a:t>
            </a:r>
            <a:endParaRPr lang="en-US" sz="4450" dirty="0"/>
          </a:p>
        </p:txBody>
      </p:sp>
      <p:sp>
        <p:nvSpPr>
          <p:cNvPr id="4" name="Text 1"/>
          <p:cNvSpPr/>
          <p:nvPr/>
        </p:nvSpPr>
        <p:spPr>
          <a:xfrm>
            <a:off x="793790" y="3261360"/>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Aquesta presentació correspon a la memòria final de la Unitat de Programació (UP) titulada "Implementació i Gestió de Xarxes Virtuals amb Proxmox VE". Aquesta UP s'emmarca dins del Cicle Formatiu de Grau Superior en Administració de Sistemes Informàtics en Xarxa (ASIX), amb una duració de 46 hores distribuïdes en 23 sessions de 2 hores cadascuna.</a:t>
            </a:r>
            <a:endParaRPr lang="en-US" sz="1750" dirty="0"/>
          </a:p>
        </p:txBody>
      </p:sp>
      <p:sp>
        <p:nvSpPr>
          <p:cNvPr id="5" name="Text 2"/>
          <p:cNvSpPr/>
          <p:nvPr/>
        </p:nvSpPr>
        <p:spPr>
          <a:xfrm>
            <a:off x="793790" y="569392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L'objectiu principal és introduir a l'alumnat a la virtualització d'entorns servidors utilitzant Proxmox VE, centrant-se en la configuració i gestió de xarxes virtuals dins d'aquest entorn.</a:t>
            </a:r>
            <a:endParaRPr lang="en-US" sz="1750" dirty="0"/>
          </a:p>
        </p:txBody>
      </p:sp>
      <p:sp>
        <p:nvSpPr>
          <p:cNvPr id="6" name="Shape 3"/>
          <p:cNvSpPr/>
          <p:nvPr/>
        </p:nvSpPr>
        <p:spPr>
          <a:xfrm>
            <a:off x="793790" y="7054691"/>
            <a:ext cx="362903" cy="362903"/>
          </a:xfrm>
          <a:prstGeom prst="roundRect">
            <a:avLst>
              <a:gd name="adj" fmla="val 25194296"/>
            </a:avLst>
          </a:prstGeom>
          <a:solidFill>
            <a:srgbClr val="AC1D8B"/>
          </a:solidFill>
          <a:ln w="7620">
            <a:solidFill>
              <a:srgbClr val="4D4D51"/>
            </a:solidFill>
            <a:prstDash val="solid"/>
          </a:ln>
        </p:spPr>
      </p:sp>
      <p:sp>
        <p:nvSpPr>
          <p:cNvPr id="7" name="Text 4"/>
          <p:cNvSpPr/>
          <p:nvPr/>
        </p:nvSpPr>
        <p:spPr>
          <a:xfrm>
            <a:off x="921663" y="7187327"/>
            <a:ext cx="107037"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Inter Medium" pitchFamily="34" charset="0"/>
                <a:ea typeface="Inter Medium" pitchFamily="34" charset="-122"/>
                <a:cs typeface="Inter Medium" pitchFamily="34" charset="-120"/>
              </a:rPr>
              <a:t>FJ</a:t>
            </a:r>
            <a:endParaRPr lang="en-US" sz="750" dirty="0"/>
          </a:p>
        </p:txBody>
      </p:sp>
      <p:sp>
        <p:nvSpPr>
          <p:cNvPr id="8" name="Text 5"/>
          <p:cNvSpPr/>
          <p:nvPr/>
        </p:nvSpPr>
        <p:spPr>
          <a:xfrm>
            <a:off x="1270040" y="7037784"/>
            <a:ext cx="2562582" cy="396835"/>
          </a:xfrm>
          <a:prstGeom prst="rect">
            <a:avLst/>
          </a:prstGeom>
          <a:noFill/>
          <a:ln/>
        </p:spPr>
        <p:txBody>
          <a:bodyPr wrap="none" lIns="0" tIns="0" rIns="0" bIns="0" rtlCol="0" anchor="t"/>
          <a:lstStyle/>
          <a:p>
            <a:pPr algn="l" indent="0" marL="0">
              <a:lnSpc>
                <a:spcPts val="3100"/>
              </a:lnSpc>
              <a:buNone/>
            </a:pPr>
            <a:r>
              <a:rPr lang="en-US" sz="2200" b="1" dirty="0">
                <a:solidFill>
                  <a:srgbClr val="E5E0DF"/>
                </a:solidFill>
                <a:latin typeface="Inter Bold" pitchFamily="34" charset="0"/>
                <a:ea typeface="Inter Bold" pitchFamily="34" charset="-122"/>
                <a:cs typeface="Inter Bold" pitchFamily="34" charset="-120"/>
              </a:rPr>
              <a:t>por Francisco Just</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19231"/>
          </a:xfrm>
          <a:prstGeom prst="rect">
            <a:avLst/>
          </a:prstGeom>
        </p:spPr>
      </p:pic>
      <p:sp>
        <p:nvSpPr>
          <p:cNvPr id="3" name="Text 0"/>
          <p:cNvSpPr/>
          <p:nvPr/>
        </p:nvSpPr>
        <p:spPr>
          <a:xfrm>
            <a:off x="677347" y="2951440"/>
            <a:ext cx="7823002" cy="604838"/>
          </a:xfrm>
          <a:prstGeom prst="rect">
            <a:avLst/>
          </a:prstGeom>
          <a:noFill/>
          <a:ln/>
        </p:spPr>
        <p:txBody>
          <a:bodyPr wrap="none" lIns="0" tIns="0" rIns="0" bIns="0" rtlCol="0" anchor="t"/>
          <a:lstStyle/>
          <a:p>
            <a:pPr algn="l" indent="0" marL="0">
              <a:lnSpc>
                <a:spcPts val="4750"/>
              </a:lnSpc>
              <a:buNone/>
            </a:pPr>
            <a:r>
              <a:rPr lang="en-US" sz="3800" b="1" dirty="0">
                <a:solidFill>
                  <a:srgbClr val="FFFFFF"/>
                </a:solidFill>
                <a:latin typeface="Inter Bold" pitchFamily="34" charset="0"/>
                <a:ea typeface="Inter Bold" pitchFamily="34" charset="-122"/>
                <a:cs typeface="Inter Bold" pitchFamily="34" charset="-120"/>
              </a:rPr>
              <a:t>Estructura de Sessions: Fase 1 i 2</a:t>
            </a:r>
            <a:endParaRPr lang="en-US" sz="3800" dirty="0"/>
          </a:p>
        </p:txBody>
      </p:sp>
      <p:sp>
        <p:nvSpPr>
          <p:cNvPr id="4" name="Shape 1"/>
          <p:cNvSpPr/>
          <p:nvPr/>
        </p:nvSpPr>
        <p:spPr>
          <a:xfrm>
            <a:off x="677347" y="3846552"/>
            <a:ext cx="13275707" cy="3854291"/>
          </a:xfrm>
          <a:prstGeom prst="roundRect">
            <a:avLst>
              <a:gd name="adj" fmla="val 2109"/>
            </a:avLst>
          </a:prstGeom>
          <a:noFill/>
          <a:ln w="7620">
            <a:solidFill>
              <a:srgbClr val="FFFFFF">
                <a:alpha val="24000"/>
              </a:srgbClr>
            </a:solidFill>
            <a:prstDash val="solid"/>
          </a:ln>
        </p:spPr>
      </p:sp>
      <p:sp>
        <p:nvSpPr>
          <p:cNvPr id="5" name="Shape 2"/>
          <p:cNvSpPr/>
          <p:nvPr/>
        </p:nvSpPr>
        <p:spPr>
          <a:xfrm>
            <a:off x="684967" y="3854172"/>
            <a:ext cx="13260467" cy="557093"/>
          </a:xfrm>
          <a:prstGeom prst="rect">
            <a:avLst/>
          </a:prstGeom>
          <a:solidFill>
            <a:srgbClr val="FFFFFF">
              <a:alpha val="4000"/>
            </a:srgbClr>
          </a:solidFill>
          <a:ln/>
        </p:spPr>
      </p:sp>
      <p:sp>
        <p:nvSpPr>
          <p:cNvPr id="6" name="Text 3"/>
          <p:cNvSpPr/>
          <p:nvPr/>
        </p:nvSpPr>
        <p:spPr>
          <a:xfrm>
            <a:off x="878681" y="3977878"/>
            <a:ext cx="2924294" cy="309682"/>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Fase</a:t>
            </a:r>
            <a:endParaRPr lang="en-US" sz="1500" dirty="0"/>
          </a:p>
        </p:txBody>
      </p:sp>
      <p:sp>
        <p:nvSpPr>
          <p:cNvPr id="7" name="Text 4"/>
          <p:cNvSpPr/>
          <p:nvPr/>
        </p:nvSpPr>
        <p:spPr>
          <a:xfrm>
            <a:off x="4197548" y="3977878"/>
            <a:ext cx="2920484" cy="309682"/>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Sessions</a:t>
            </a:r>
            <a:endParaRPr lang="en-US" sz="1500" dirty="0"/>
          </a:p>
        </p:txBody>
      </p:sp>
      <p:sp>
        <p:nvSpPr>
          <p:cNvPr id="8" name="Text 5"/>
          <p:cNvSpPr/>
          <p:nvPr/>
        </p:nvSpPr>
        <p:spPr>
          <a:xfrm>
            <a:off x="7512606" y="3977878"/>
            <a:ext cx="2920484" cy="309682"/>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Objectius</a:t>
            </a:r>
            <a:endParaRPr lang="en-US" sz="1500" dirty="0"/>
          </a:p>
        </p:txBody>
      </p:sp>
      <p:sp>
        <p:nvSpPr>
          <p:cNvPr id="9" name="Text 6"/>
          <p:cNvSpPr/>
          <p:nvPr/>
        </p:nvSpPr>
        <p:spPr>
          <a:xfrm>
            <a:off x="10827663" y="3977878"/>
            <a:ext cx="2924294" cy="309682"/>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Continguts</a:t>
            </a:r>
            <a:endParaRPr lang="en-US" sz="1500" dirty="0"/>
          </a:p>
        </p:txBody>
      </p:sp>
      <p:sp>
        <p:nvSpPr>
          <p:cNvPr id="10" name="Shape 7"/>
          <p:cNvSpPr/>
          <p:nvPr/>
        </p:nvSpPr>
        <p:spPr>
          <a:xfrm>
            <a:off x="684967" y="4411266"/>
            <a:ext cx="13260467" cy="1486138"/>
          </a:xfrm>
          <a:prstGeom prst="rect">
            <a:avLst/>
          </a:prstGeom>
          <a:solidFill>
            <a:srgbClr val="000000">
              <a:alpha val="4000"/>
            </a:srgbClr>
          </a:solidFill>
          <a:ln/>
        </p:spPr>
      </p:sp>
      <p:sp>
        <p:nvSpPr>
          <p:cNvPr id="11" name="Text 8"/>
          <p:cNvSpPr/>
          <p:nvPr/>
        </p:nvSpPr>
        <p:spPr>
          <a:xfrm>
            <a:off x="878681" y="4534972"/>
            <a:ext cx="2924294" cy="61936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Fase 1: Introducció a Proxmox VE i Instal·lació Bàsica</a:t>
            </a:r>
            <a:endParaRPr lang="en-US" sz="1500" dirty="0"/>
          </a:p>
        </p:txBody>
      </p:sp>
      <p:sp>
        <p:nvSpPr>
          <p:cNvPr id="12" name="Text 9"/>
          <p:cNvSpPr/>
          <p:nvPr/>
        </p:nvSpPr>
        <p:spPr>
          <a:xfrm>
            <a:off x="4197548" y="4534972"/>
            <a:ext cx="2920484" cy="309682"/>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1-3 (6h)</a:t>
            </a:r>
            <a:endParaRPr lang="en-US" sz="1500" dirty="0"/>
          </a:p>
        </p:txBody>
      </p:sp>
      <p:sp>
        <p:nvSpPr>
          <p:cNvPr id="13" name="Text 10"/>
          <p:cNvSpPr/>
          <p:nvPr/>
        </p:nvSpPr>
        <p:spPr>
          <a:xfrm>
            <a:off x="7512606" y="4534972"/>
            <a:ext cx="2920484" cy="929045"/>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Introduir conceptes bàsics, preparar l'entorn i realitzar la instal·lació guiada</a:t>
            </a:r>
            <a:endParaRPr lang="en-US" sz="1500" dirty="0"/>
          </a:p>
        </p:txBody>
      </p:sp>
      <p:sp>
        <p:nvSpPr>
          <p:cNvPr id="14" name="Text 11"/>
          <p:cNvSpPr/>
          <p:nvPr/>
        </p:nvSpPr>
        <p:spPr>
          <a:xfrm>
            <a:off x="10827663" y="4534972"/>
            <a:ext cx="2924294" cy="1238726"/>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Conceptes de virtualització, requisits del sistema, instal·lació de Proxmox VE, accés a la GUI</a:t>
            </a:r>
            <a:endParaRPr lang="en-US" sz="1500" dirty="0"/>
          </a:p>
        </p:txBody>
      </p:sp>
      <p:sp>
        <p:nvSpPr>
          <p:cNvPr id="15" name="Shape 12"/>
          <p:cNvSpPr/>
          <p:nvPr/>
        </p:nvSpPr>
        <p:spPr>
          <a:xfrm>
            <a:off x="684967" y="5897404"/>
            <a:ext cx="13260467" cy="1795820"/>
          </a:xfrm>
          <a:prstGeom prst="rect">
            <a:avLst/>
          </a:prstGeom>
          <a:solidFill>
            <a:srgbClr val="FFFFFF">
              <a:alpha val="4000"/>
            </a:srgbClr>
          </a:solidFill>
          <a:ln/>
        </p:spPr>
      </p:sp>
      <p:sp>
        <p:nvSpPr>
          <p:cNvPr id="16" name="Text 13"/>
          <p:cNvSpPr/>
          <p:nvPr/>
        </p:nvSpPr>
        <p:spPr>
          <a:xfrm>
            <a:off x="878681" y="6021110"/>
            <a:ext cx="2924294" cy="61936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Fase 2: Creació i Gestió de Màquines Virtuals i Contenidors</a:t>
            </a:r>
            <a:endParaRPr lang="en-US" sz="1500" dirty="0"/>
          </a:p>
        </p:txBody>
      </p:sp>
      <p:sp>
        <p:nvSpPr>
          <p:cNvPr id="17" name="Text 14"/>
          <p:cNvSpPr/>
          <p:nvPr/>
        </p:nvSpPr>
        <p:spPr>
          <a:xfrm>
            <a:off x="4197548" y="6021110"/>
            <a:ext cx="2920484" cy="309682"/>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4-6 (6h)</a:t>
            </a:r>
            <a:endParaRPr lang="en-US" sz="1500" dirty="0"/>
          </a:p>
        </p:txBody>
      </p:sp>
      <p:sp>
        <p:nvSpPr>
          <p:cNvPr id="18" name="Text 15"/>
          <p:cNvSpPr/>
          <p:nvPr/>
        </p:nvSpPr>
        <p:spPr>
          <a:xfrm>
            <a:off x="7512606" y="6021110"/>
            <a:ext cx="2920484" cy="929045"/>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Aprendre a gestionar imatges ISO, crear VMs Linux/Windows i contenidors LXC</a:t>
            </a:r>
            <a:endParaRPr lang="en-US" sz="1500" dirty="0"/>
          </a:p>
        </p:txBody>
      </p:sp>
      <p:sp>
        <p:nvSpPr>
          <p:cNvPr id="19" name="Text 16"/>
          <p:cNvSpPr/>
          <p:nvPr/>
        </p:nvSpPr>
        <p:spPr>
          <a:xfrm>
            <a:off x="10827663" y="6021110"/>
            <a:ext cx="2924294" cy="1548408"/>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Inter" pitchFamily="34" charset="0"/>
                <a:ea typeface="Inter" pitchFamily="34" charset="-122"/>
                <a:cs typeface="Inter" pitchFamily="34" charset="-120"/>
              </a:rPr>
              <a:t>Gestió d'imatges ISO i plantilles, creació de VMs Linux/Windows, configuració de maquinari virtual, creació de contenidors LXC</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269700" y="961906"/>
            <a:ext cx="7182445" cy="546497"/>
          </a:xfrm>
          <a:prstGeom prst="rect">
            <a:avLst/>
          </a:prstGeom>
          <a:noFill/>
          <a:ln/>
        </p:spPr>
        <p:txBody>
          <a:bodyPr wrap="none" lIns="0" tIns="0" rIns="0" bIns="0" rtlCol="0" anchor="t"/>
          <a:lstStyle/>
          <a:p>
            <a:pPr algn="l" indent="0" marL="0">
              <a:lnSpc>
                <a:spcPts val="4300"/>
              </a:lnSpc>
              <a:buNone/>
            </a:pPr>
            <a:r>
              <a:rPr lang="en-US" sz="3400" b="1" dirty="0">
                <a:solidFill>
                  <a:srgbClr val="FFFFFF"/>
                </a:solidFill>
                <a:latin typeface="Inter Bold" pitchFamily="34" charset="0"/>
                <a:ea typeface="Inter Bold" pitchFamily="34" charset="-122"/>
                <a:cs typeface="Inter Bold" pitchFamily="34" charset="-120"/>
              </a:rPr>
              <a:t>Estructura de Sessions: Fase 3 i 4</a:t>
            </a:r>
            <a:endParaRPr lang="en-US" sz="3400" dirty="0"/>
          </a:p>
        </p:txBody>
      </p:sp>
      <p:sp>
        <p:nvSpPr>
          <p:cNvPr id="4" name="Shape 1"/>
          <p:cNvSpPr/>
          <p:nvPr/>
        </p:nvSpPr>
        <p:spPr>
          <a:xfrm>
            <a:off x="4269700" y="1770697"/>
            <a:ext cx="9748599" cy="5496997"/>
          </a:xfrm>
          <a:prstGeom prst="roundRect">
            <a:avLst>
              <a:gd name="adj" fmla="val 1336"/>
            </a:avLst>
          </a:prstGeom>
          <a:noFill/>
          <a:ln w="7620">
            <a:solidFill>
              <a:srgbClr val="FFFFFF">
                <a:alpha val="24000"/>
              </a:srgbClr>
            </a:solidFill>
            <a:prstDash val="solid"/>
          </a:ln>
        </p:spPr>
      </p:sp>
      <p:sp>
        <p:nvSpPr>
          <p:cNvPr id="5" name="Shape 2"/>
          <p:cNvSpPr/>
          <p:nvPr/>
        </p:nvSpPr>
        <p:spPr>
          <a:xfrm>
            <a:off x="4277320" y="1778318"/>
            <a:ext cx="9733359" cy="504825"/>
          </a:xfrm>
          <a:prstGeom prst="rect">
            <a:avLst/>
          </a:prstGeom>
          <a:solidFill>
            <a:srgbClr val="FFFFFF">
              <a:alpha val="4000"/>
            </a:srgbClr>
          </a:solidFill>
          <a:ln/>
        </p:spPr>
      </p:sp>
      <p:sp>
        <p:nvSpPr>
          <p:cNvPr id="6" name="Text 3"/>
          <p:cNvSpPr/>
          <p:nvPr/>
        </p:nvSpPr>
        <p:spPr>
          <a:xfrm>
            <a:off x="4452223" y="1890832"/>
            <a:ext cx="2077998" cy="279797"/>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Fase</a:t>
            </a:r>
            <a:endParaRPr lang="en-US" sz="1350" dirty="0"/>
          </a:p>
        </p:txBody>
      </p:sp>
      <p:sp>
        <p:nvSpPr>
          <p:cNvPr id="7" name="Text 4"/>
          <p:cNvSpPr/>
          <p:nvPr/>
        </p:nvSpPr>
        <p:spPr>
          <a:xfrm>
            <a:off x="6887408" y="1890832"/>
            <a:ext cx="1159193" cy="279797"/>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Sessions</a:t>
            </a:r>
            <a:endParaRPr lang="en-US" sz="1350" dirty="0"/>
          </a:p>
        </p:txBody>
      </p:sp>
      <p:sp>
        <p:nvSpPr>
          <p:cNvPr id="8" name="Text 5"/>
          <p:cNvSpPr/>
          <p:nvPr/>
        </p:nvSpPr>
        <p:spPr>
          <a:xfrm>
            <a:off x="8403788" y="1890832"/>
            <a:ext cx="2535555" cy="279797"/>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Objectius</a:t>
            </a:r>
            <a:endParaRPr lang="en-US" sz="1350" dirty="0"/>
          </a:p>
        </p:txBody>
      </p:sp>
      <p:sp>
        <p:nvSpPr>
          <p:cNvPr id="9" name="Text 6"/>
          <p:cNvSpPr/>
          <p:nvPr/>
        </p:nvSpPr>
        <p:spPr>
          <a:xfrm>
            <a:off x="11296531" y="1890832"/>
            <a:ext cx="2539365" cy="279797"/>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Continguts</a:t>
            </a:r>
            <a:endParaRPr lang="en-US" sz="1350" dirty="0"/>
          </a:p>
        </p:txBody>
      </p:sp>
      <p:sp>
        <p:nvSpPr>
          <p:cNvPr id="10" name="Shape 7"/>
          <p:cNvSpPr/>
          <p:nvPr/>
        </p:nvSpPr>
        <p:spPr>
          <a:xfrm>
            <a:off x="4277320" y="2283143"/>
            <a:ext cx="9733359" cy="1624013"/>
          </a:xfrm>
          <a:prstGeom prst="rect">
            <a:avLst/>
          </a:prstGeom>
          <a:solidFill>
            <a:srgbClr val="000000">
              <a:alpha val="4000"/>
            </a:srgbClr>
          </a:solidFill>
          <a:ln/>
        </p:spPr>
      </p:sp>
      <p:sp>
        <p:nvSpPr>
          <p:cNvPr id="11" name="Text 8"/>
          <p:cNvSpPr/>
          <p:nvPr/>
        </p:nvSpPr>
        <p:spPr>
          <a:xfrm>
            <a:off x="4452223" y="2395657"/>
            <a:ext cx="2077998" cy="839391"/>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Fase 3: Emmagatzemament i Xarxes Virtuals Bàsiques</a:t>
            </a:r>
            <a:endParaRPr lang="en-US" sz="1350" dirty="0"/>
          </a:p>
        </p:txBody>
      </p:sp>
      <p:sp>
        <p:nvSpPr>
          <p:cNvPr id="12" name="Text 9"/>
          <p:cNvSpPr/>
          <p:nvPr/>
        </p:nvSpPr>
        <p:spPr>
          <a:xfrm>
            <a:off x="6887408" y="2395657"/>
            <a:ext cx="1159193" cy="279797"/>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7-9 (6h)</a:t>
            </a:r>
            <a:endParaRPr lang="en-US" sz="1350" dirty="0"/>
          </a:p>
        </p:txBody>
      </p:sp>
      <p:sp>
        <p:nvSpPr>
          <p:cNvPr id="13" name="Text 10"/>
          <p:cNvSpPr/>
          <p:nvPr/>
        </p:nvSpPr>
        <p:spPr>
          <a:xfrm>
            <a:off x="8403788" y="2395657"/>
            <a:ext cx="2535555" cy="839391"/>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Gestionar emmagatzemament i configurar xarxes virtuals bàsiques</a:t>
            </a:r>
            <a:endParaRPr lang="en-US" sz="1350" dirty="0"/>
          </a:p>
        </p:txBody>
      </p:sp>
      <p:sp>
        <p:nvSpPr>
          <p:cNvPr id="14" name="Text 11"/>
          <p:cNvSpPr/>
          <p:nvPr/>
        </p:nvSpPr>
        <p:spPr>
          <a:xfrm>
            <a:off x="11296531" y="2395657"/>
            <a:ext cx="2539365" cy="1398984"/>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Gestió de contenidors, emmagatzemament en Proxmox, afegir discos, conceptes de xarxes virtuals, configuració de virtual bridges</a:t>
            </a:r>
            <a:endParaRPr lang="en-US" sz="1350" dirty="0"/>
          </a:p>
        </p:txBody>
      </p:sp>
      <p:sp>
        <p:nvSpPr>
          <p:cNvPr id="15" name="Shape 12"/>
          <p:cNvSpPr/>
          <p:nvPr/>
        </p:nvSpPr>
        <p:spPr>
          <a:xfrm>
            <a:off x="4277320" y="3907155"/>
            <a:ext cx="9733359" cy="1624013"/>
          </a:xfrm>
          <a:prstGeom prst="rect">
            <a:avLst/>
          </a:prstGeom>
          <a:solidFill>
            <a:srgbClr val="FFFFFF">
              <a:alpha val="4000"/>
            </a:srgbClr>
          </a:solidFill>
          <a:ln/>
        </p:spPr>
      </p:sp>
      <p:sp>
        <p:nvSpPr>
          <p:cNvPr id="16" name="Text 13"/>
          <p:cNvSpPr/>
          <p:nvPr/>
        </p:nvSpPr>
        <p:spPr>
          <a:xfrm>
            <a:off x="4452223" y="4019669"/>
            <a:ext cx="2077998" cy="559594"/>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Fase 4: Xarxes Virtuals Avançades i Tallafocs</a:t>
            </a:r>
            <a:endParaRPr lang="en-US" sz="1350" dirty="0"/>
          </a:p>
        </p:txBody>
      </p:sp>
      <p:sp>
        <p:nvSpPr>
          <p:cNvPr id="17" name="Text 14"/>
          <p:cNvSpPr/>
          <p:nvPr/>
        </p:nvSpPr>
        <p:spPr>
          <a:xfrm>
            <a:off x="6887408" y="4019669"/>
            <a:ext cx="1159193" cy="279797"/>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10-12 (6h)</a:t>
            </a:r>
            <a:endParaRPr lang="en-US" sz="1350" dirty="0"/>
          </a:p>
        </p:txBody>
      </p:sp>
      <p:sp>
        <p:nvSpPr>
          <p:cNvPr id="18" name="Text 15"/>
          <p:cNvSpPr/>
          <p:nvPr/>
        </p:nvSpPr>
        <p:spPr>
          <a:xfrm>
            <a:off x="8403788" y="4019669"/>
            <a:ext cx="2535555" cy="559594"/>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Configurar IPs, implementar VLANs i configurar tallafocs</a:t>
            </a:r>
            <a:endParaRPr lang="en-US" sz="1350" dirty="0"/>
          </a:p>
        </p:txBody>
      </p:sp>
      <p:sp>
        <p:nvSpPr>
          <p:cNvPr id="19" name="Text 16"/>
          <p:cNvSpPr/>
          <p:nvPr/>
        </p:nvSpPr>
        <p:spPr>
          <a:xfrm>
            <a:off x="11296531" y="4019669"/>
            <a:ext cx="2539365" cy="1398984"/>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Configuració d'IPs estàtiques, comprovació de connectivitat, configuració de VLANs, configuració bàsica del tallafocs de Proxmox VE</a:t>
            </a:r>
            <a:endParaRPr lang="en-US" sz="1350" dirty="0"/>
          </a:p>
        </p:txBody>
      </p:sp>
      <p:sp>
        <p:nvSpPr>
          <p:cNvPr id="20" name="Shape 17"/>
          <p:cNvSpPr/>
          <p:nvPr/>
        </p:nvSpPr>
        <p:spPr>
          <a:xfrm>
            <a:off x="4277320" y="5531168"/>
            <a:ext cx="9733359" cy="1728907"/>
          </a:xfrm>
          <a:prstGeom prst="rect">
            <a:avLst/>
          </a:prstGeom>
          <a:solidFill>
            <a:srgbClr val="000000">
              <a:alpha val="4000"/>
            </a:srgbClr>
          </a:solidFill>
          <a:ln/>
        </p:spPr>
      </p:sp>
      <p:sp>
        <p:nvSpPr>
          <p:cNvPr id="21" name="Text 18"/>
          <p:cNvSpPr/>
          <p:nvPr/>
        </p:nvSpPr>
        <p:spPr>
          <a:xfrm>
            <a:off x="4452223" y="5643682"/>
            <a:ext cx="2077998" cy="1119187"/>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Fase 5: Gestió d'Usuaris, Permisos i Monitorització (Sessions 13-15)</a:t>
            </a:r>
            <a:endParaRPr lang="en-US" sz="1350" dirty="0"/>
          </a:p>
        </p:txBody>
      </p:sp>
      <p:sp>
        <p:nvSpPr>
          <p:cNvPr id="22" name="Text 19"/>
          <p:cNvSpPr/>
          <p:nvPr/>
        </p:nvSpPr>
        <p:spPr>
          <a:xfrm>
            <a:off x="4452223" y="6867763"/>
            <a:ext cx="2077998" cy="279797"/>
          </a:xfrm>
          <a:prstGeom prst="rect">
            <a:avLst/>
          </a:prstGeom>
          <a:noFill/>
          <a:ln/>
        </p:spPr>
        <p:txBody>
          <a:bodyPr wrap="none" lIns="0" tIns="0" rIns="0" bIns="0" rtlCol="0" anchor="t"/>
          <a:lstStyle/>
          <a:p>
            <a:pPr algn="l" indent="0" marL="0">
              <a:lnSpc>
                <a:spcPts val="2200"/>
              </a:lnSpc>
              <a:buNone/>
            </a:pPr>
            <a:endParaRPr lang="en-US" sz="1350" dirty="0"/>
          </a:p>
        </p:txBody>
      </p:sp>
      <p:sp>
        <p:nvSpPr>
          <p:cNvPr id="23" name="Text 20"/>
          <p:cNvSpPr/>
          <p:nvPr/>
        </p:nvSpPr>
        <p:spPr>
          <a:xfrm>
            <a:off x="6887408" y="5643682"/>
            <a:ext cx="1159193" cy="279797"/>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13-15 (6H)</a:t>
            </a:r>
            <a:endParaRPr lang="en-US" sz="1350" dirty="0"/>
          </a:p>
        </p:txBody>
      </p:sp>
      <p:sp>
        <p:nvSpPr>
          <p:cNvPr id="24" name="Text 21"/>
          <p:cNvSpPr/>
          <p:nvPr/>
        </p:nvSpPr>
        <p:spPr>
          <a:xfrm>
            <a:off x="8403788" y="5643682"/>
            <a:ext cx="2535555" cy="839391"/>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Introducció a la gestió d'usuaris, grups i permisos en Proxmox VE. </a:t>
            </a:r>
            <a:endParaRPr lang="en-US" sz="1350" dirty="0"/>
          </a:p>
        </p:txBody>
      </p:sp>
      <p:sp>
        <p:nvSpPr>
          <p:cNvPr id="25" name="Text 22"/>
          <p:cNvSpPr/>
          <p:nvPr/>
        </p:nvSpPr>
        <p:spPr>
          <a:xfrm>
            <a:off x="11296531" y="5643682"/>
            <a:ext cx="2539365" cy="1398984"/>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Exploració de les eines de monitorització integrades a la GUI. Exercicis pràctics addicionals de gestió d'usuaris i monitorització.</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24840"/>
            <a:ext cx="10569654"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Estructura de Sessions: Fase 5, 6, 7 i 8</a:t>
            </a:r>
            <a:endParaRPr lang="en-US" sz="4450" dirty="0"/>
          </a:p>
        </p:txBody>
      </p:sp>
      <p:sp>
        <p:nvSpPr>
          <p:cNvPr id="3" name="Shape 1"/>
          <p:cNvSpPr/>
          <p:nvPr/>
        </p:nvSpPr>
        <p:spPr>
          <a:xfrm>
            <a:off x="793790" y="2467689"/>
            <a:ext cx="4234220" cy="226814"/>
          </a:xfrm>
          <a:prstGeom prst="roundRect">
            <a:avLst>
              <a:gd name="adj" fmla="val 42003"/>
            </a:avLst>
          </a:prstGeom>
          <a:solidFill>
            <a:srgbClr val="110080"/>
          </a:solidFill>
          <a:ln w="7620">
            <a:solidFill>
              <a:srgbClr val="2A1999"/>
            </a:solidFill>
            <a:prstDash val="solid"/>
          </a:ln>
        </p:spPr>
      </p:sp>
      <p:sp>
        <p:nvSpPr>
          <p:cNvPr id="4" name="Text 2"/>
          <p:cNvSpPr/>
          <p:nvPr/>
        </p:nvSpPr>
        <p:spPr>
          <a:xfrm>
            <a:off x="1020604" y="2921318"/>
            <a:ext cx="3780592" cy="1417320"/>
          </a:xfrm>
          <a:prstGeom prst="rect">
            <a:avLst/>
          </a:prstGeom>
          <a:noFill/>
          <a:ln/>
        </p:spPr>
        <p:txBody>
          <a:bodyPr wrap="square" lIns="0" tIns="0" rIns="0" bIns="0" rtlCol="0" anchor="t"/>
          <a:lstStyle/>
          <a:p>
            <a:pPr algn="l"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Fase 6: Projecte Integrador - Disseny i Inici Implementació (Sessions 16-18)</a:t>
            </a:r>
            <a:endParaRPr lang="en-US" sz="2200" dirty="0"/>
          </a:p>
        </p:txBody>
      </p:sp>
      <p:sp>
        <p:nvSpPr>
          <p:cNvPr id="5" name="Text 3"/>
          <p:cNvSpPr/>
          <p:nvPr/>
        </p:nvSpPr>
        <p:spPr>
          <a:xfrm>
            <a:off x="1020604" y="4474726"/>
            <a:ext cx="3780592" cy="290322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Presentació de l'escenari del projecte final. Definició dels components virtualitzats i estructures necessàries. Inici de la implementació del disseny a Proxmox, creant VMs/LXC i configurant l'emmagatzemament inicial.</a:t>
            </a:r>
            <a:endParaRPr lang="en-US" sz="1750" dirty="0"/>
          </a:p>
        </p:txBody>
      </p:sp>
      <p:sp>
        <p:nvSpPr>
          <p:cNvPr id="6" name="Shape 4"/>
          <p:cNvSpPr/>
          <p:nvPr/>
        </p:nvSpPr>
        <p:spPr>
          <a:xfrm>
            <a:off x="5198031" y="2127409"/>
            <a:ext cx="4234220" cy="226814"/>
          </a:xfrm>
          <a:prstGeom prst="roundRect">
            <a:avLst>
              <a:gd name="adj" fmla="val 42003"/>
            </a:avLst>
          </a:prstGeom>
          <a:solidFill>
            <a:srgbClr val="110080"/>
          </a:solidFill>
          <a:ln w="7620">
            <a:solidFill>
              <a:srgbClr val="2A1999"/>
            </a:solidFill>
            <a:prstDash val="solid"/>
          </a:ln>
        </p:spPr>
      </p:sp>
      <p:sp>
        <p:nvSpPr>
          <p:cNvPr id="7" name="Text 5"/>
          <p:cNvSpPr/>
          <p:nvPr/>
        </p:nvSpPr>
        <p:spPr>
          <a:xfrm>
            <a:off x="5424845" y="2581037"/>
            <a:ext cx="3780592" cy="1062990"/>
          </a:xfrm>
          <a:prstGeom prst="rect">
            <a:avLst/>
          </a:prstGeom>
          <a:noFill/>
          <a:ln/>
        </p:spPr>
        <p:txBody>
          <a:bodyPr wrap="square" lIns="0" tIns="0" rIns="0" bIns="0" rtlCol="0" anchor="t"/>
          <a:lstStyle/>
          <a:p>
            <a:pPr algn="l"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Fase 7: Projecte Integrador - Implementació de Xarxes i Serveis (Sessions 19-21)</a:t>
            </a:r>
            <a:endParaRPr lang="en-US" sz="2200" dirty="0"/>
          </a:p>
        </p:txBody>
      </p:sp>
      <p:sp>
        <p:nvSpPr>
          <p:cNvPr id="8" name="Text 6"/>
          <p:cNvSpPr/>
          <p:nvPr/>
        </p:nvSpPr>
        <p:spPr>
          <a:xfrm>
            <a:off x="5424845" y="3780115"/>
            <a:ext cx="3780592" cy="217741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Implementació de la infraestructura de xarxa virtual del projecte. Configuració d'usuaris i permisos. Instal·lació de serveis dins les VMs/LXC. Proves i validació de la configuració.</a:t>
            </a:r>
            <a:endParaRPr lang="en-US" sz="1750" dirty="0"/>
          </a:p>
        </p:txBody>
      </p:sp>
      <p:sp>
        <p:nvSpPr>
          <p:cNvPr id="9" name="Shape 7"/>
          <p:cNvSpPr/>
          <p:nvPr/>
        </p:nvSpPr>
        <p:spPr>
          <a:xfrm>
            <a:off x="9602272" y="1787247"/>
            <a:ext cx="4234220" cy="226814"/>
          </a:xfrm>
          <a:prstGeom prst="roundRect">
            <a:avLst>
              <a:gd name="adj" fmla="val 42003"/>
            </a:avLst>
          </a:prstGeom>
          <a:solidFill>
            <a:srgbClr val="110080"/>
          </a:solidFill>
          <a:ln w="7620">
            <a:solidFill>
              <a:srgbClr val="2A1999"/>
            </a:solidFill>
            <a:prstDash val="solid"/>
          </a:ln>
        </p:spPr>
      </p:sp>
      <p:sp>
        <p:nvSpPr>
          <p:cNvPr id="10" name="Text 8"/>
          <p:cNvSpPr/>
          <p:nvPr/>
        </p:nvSpPr>
        <p:spPr>
          <a:xfrm>
            <a:off x="9829086" y="2240875"/>
            <a:ext cx="3780592" cy="1417320"/>
          </a:xfrm>
          <a:prstGeom prst="rect">
            <a:avLst/>
          </a:prstGeom>
          <a:noFill/>
          <a:ln/>
        </p:spPr>
        <p:txBody>
          <a:bodyPr wrap="square" lIns="0" tIns="0" rIns="0" bIns="0" rtlCol="0" anchor="t"/>
          <a:lstStyle/>
          <a:p>
            <a:pPr algn="l"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Fase 8: Projecte Integrador - Documentació i Presentació Final (Sessions 22-23)</a:t>
            </a:r>
            <a:endParaRPr lang="en-US" sz="2200" dirty="0"/>
          </a:p>
        </p:txBody>
      </p:sp>
      <p:sp>
        <p:nvSpPr>
          <p:cNvPr id="11" name="Text 9"/>
          <p:cNvSpPr/>
          <p:nvPr/>
        </p:nvSpPr>
        <p:spPr>
          <a:xfrm>
            <a:off x="9829086" y="3794284"/>
            <a:ext cx="3780592" cy="217741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Ajustos finals i optimització. Finalització de la documentació (memòria tècnica) del projecte. Preparació i presentació oral final del projecte implementat als companys.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939052"/>
            <a:ext cx="5996464"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Recursos Disponibles</a:t>
            </a:r>
            <a:endParaRPr lang="en-US" sz="4450" dirty="0"/>
          </a:p>
        </p:txBody>
      </p:sp>
      <p:sp>
        <p:nvSpPr>
          <p:cNvPr id="3" name="Text 1"/>
          <p:cNvSpPr/>
          <p:nvPr/>
        </p:nvSpPr>
        <p:spPr>
          <a:xfrm>
            <a:off x="793790" y="3214807"/>
            <a:ext cx="3865483"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Inter Bold" pitchFamily="34" charset="0"/>
                <a:ea typeface="Inter Bold" pitchFamily="34" charset="-122"/>
                <a:cs typeface="Inter Bold" pitchFamily="34" charset="-120"/>
              </a:rPr>
              <a:t>Recursos Existents del Curs</a:t>
            </a:r>
            <a:endParaRPr lang="en-US" sz="2200" dirty="0"/>
          </a:p>
        </p:txBody>
      </p:sp>
      <p:sp>
        <p:nvSpPr>
          <p:cNvPr id="4" name="Text 2"/>
          <p:cNvSpPr/>
          <p:nvPr/>
        </p:nvSpPr>
        <p:spPr>
          <a:xfrm>
            <a:off x="793790" y="379595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E0DF"/>
                </a:solidFill>
                <a:latin typeface="Inter" pitchFamily="34" charset="0"/>
                <a:ea typeface="Inter" pitchFamily="34" charset="-122"/>
                <a:cs typeface="Inter" pitchFamily="34" charset="-120"/>
              </a:rPr>
              <a:t>Curs de Proxmox per a professorat: "Curso sobre Proxmox VE para el CEP" a GitHub</a:t>
            </a:r>
            <a:endParaRPr lang="en-US" sz="1750" dirty="0"/>
          </a:p>
        </p:txBody>
      </p:sp>
      <p:sp>
        <p:nvSpPr>
          <p:cNvPr id="5" name="Text 3"/>
          <p:cNvSpPr/>
          <p:nvPr/>
        </p:nvSpPr>
        <p:spPr>
          <a:xfrm>
            <a:off x="793790" y="460105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5E0DF"/>
                </a:solidFill>
                <a:latin typeface="Inter" pitchFamily="34" charset="0"/>
                <a:ea typeface="Inter" pitchFamily="34" charset="-122"/>
                <a:cs typeface="Inter" pitchFamily="34" charset="-120"/>
              </a:rPr>
              <a:t>PDFs de l'assignatura de Ferramentes (Practiques 1 i 2) on ens explicaven el un de moodle</a:t>
            </a:r>
            <a:endParaRPr lang="en-US" sz="1750" dirty="0"/>
          </a:p>
        </p:txBody>
      </p:sp>
      <p:sp>
        <p:nvSpPr>
          <p:cNvPr id="6" name="Text 4"/>
          <p:cNvSpPr/>
          <p:nvPr/>
        </p:nvSpPr>
        <p:spPr>
          <a:xfrm>
            <a:off x="793790" y="54061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Inter" pitchFamily="34" charset="0"/>
                <a:ea typeface="Inter" pitchFamily="34" charset="-122"/>
                <a:cs typeface="Inter" pitchFamily="34" charset="-120"/>
              </a:rPr>
              <a:t>Vídeos de la Junta d'Andalusia sobre Proxmox</a:t>
            </a:r>
            <a:endParaRPr lang="en-US" sz="1750" dirty="0"/>
          </a:p>
        </p:txBody>
      </p:sp>
      <p:sp>
        <p:nvSpPr>
          <p:cNvPr id="7" name="Text 5"/>
          <p:cNvSpPr/>
          <p:nvPr/>
        </p:nvSpPr>
        <p:spPr>
          <a:xfrm>
            <a:off x="793790" y="58483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Inter" pitchFamily="34" charset="0"/>
                <a:ea typeface="Inter" pitchFamily="34" charset="-122"/>
                <a:cs typeface="Inter" pitchFamily="34" charset="-120"/>
              </a:rPr>
              <a:t>Documentació Oficial de Proxmox VE</a:t>
            </a:r>
            <a:endParaRPr lang="en-US" sz="1750" dirty="0"/>
          </a:p>
        </p:txBody>
      </p:sp>
      <p:sp>
        <p:nvSpPr>
          <p:cNvPr id="8" name="Text 6"/>
          <p:cNvSpPr/>
          <p:nvPr/>
        </p:nvSpPr>
        <p:spPr>
          <a:xfrm>
            <a:off x="7599521" y="321480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Inter Bold" pitchFamily="34" charset="0"/>
                <a:ea typeface="Inter Bold" pitchFamily="34" charset="-122"/>
                <a:cs typeface="Inter Bold" pitchFamily="34" charset="-120"/>
              </a:rPr>
              <a:t>Recursos Propis</a:t>
            </a:r>
            <a:endParaRPr lang="en-US" sz="2200" dirty="0"/>
          </a:p>
        </p:txBody>
      </p:sp>
      <p:sp>
        <p:nvSpPr>
          <p:cNvPr id="9" name="Text 7"/>
          <p:cNvSpPr/>
          <p:nvPr/>
        </p:nvSpPr>
        <p:spPr>
          <a:xfrm>
            <a:off x="7599521" y="37959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Inter" pitchFamily="34" charset="0"/>
                <a:ea typeface="Inter" pitchFamily="34" charset="-122"/>
                <a:cs typeface="Inter" pitchFamily="34" charset="-120"/>
              </a:rPr>
              <a:t>Repositori GitHub amb el material del professor</a:t>
            </a:r>
            <a:endParaRPr lang="en-US" sz="1750" dirty="0"/>
          </a:p>
        </p:txBody>
      </p:sp>
      <p:sp>
        <p:nvSpPr>
          <p:cNvPr id="10" name="Text 8"/>
          <p:cNvSpPr/>
          <p:nvPr/>
        </p:nvSpPr>
        <p:spPr>
          <a:xfrm>
            <a:off x="7599521" y="42381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Inter" pitchFamily="34" charset="0"/>
                <a:ea typeface="Inter" pitchFamily="34" charset="-122"/>
                <a:cs typeface="Inter" pitchFamily="34" charset="-120"/>
              </a:rPr>
              <a:t>PDFs per a les sessions 1, 2 i 3</a:t>
            </a:r>
            <a:endParaRPr lang="en-US" sz="1750" dirty="0"/>
          </a:p>
        </p:txBody>
      </p:sp>
      <p:sp>
        <p:nvSpPr>
          <p:cNvPr id="11" name="Text 9"/>
          <p:cNvSpPr/>
          <p:nvPr/>
        </p:nvSpPr>
        <p:spPr>
          <a:xfrm>
            <a:off x="7599521" y="468034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Inter" pitchFamily="34" charset="0"/>
                <a:ea typeface="Inter" pitchFamily="34" charset="-122"/>
                <a:cs typeface="Inter" pitchFamily="34" charset="-120"/>
              </a:rPr>
              <a:t>Curs de Moodle per a les sessions 1, 2 i 3</a:t>
            </a:r>
            <a:endParaRPr lang="en-US" sz="1750" dirty="0"/>
          </a:p>
        </p:txBody>
      </p:sp>
      <p:sp>
        <p:nvSpPr>
          <p:cNvPr id="12" name="Text 10"/>
          <p:cNvSpPr/>
          <p:nvPr/>
        </p:nvSpPr>
        <p:spPr>
          <a:xfrm>
            <a:off x="7599521" y="512254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Inter" pitchFamily="34" charset="0"/>
                <a:ea typeface="Inter" pitchFamily="34" charset="-122"/>
                <a:cs typeface="Inter" pitchFamily="34" charset="-120"/>
              </a:rPr>
              <a:t>Plantilla Excel per a l'avaluació</a:t>
            </a:r>
            <a:endParaRPr lang="en-US" sz="1750" dirty="0"/>
          </a:p>
        </p:txBody>
      </p:sp>
      <p:sp>
        <p:nvSpPr>
          <p:cNvPr id="13" name="Text 11"/>
          <p:cNvSpPr/>
          <p:nvPr/>
        </p:nvSpPr>
        <p:spPr>
          <a:xfrm>
            <a:off x="7599521" y="556474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Inter" pitchFamily="34" charset="0"/>
                <a:ea typeface="Inter" pitchFamily="34" charset="-122"/>
                <a:cs typeface="Inter" pitchFamily="34" charset="-120"/>
              </a:rPr>
              <a:t>Rúbriques d'avaluació per a les activitats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16387" y="1046678"/>
            <a:ext cx="7313652" cy="550307"/>
          </a:xfrm>
          <a:prstGeom prst="rect">
            <a:avLst/>
          </a:prstGeom>
          <a:noFill/>
          <a:ln/>
        </p:spPr>
        <p:txBody>
          <a:bodyPr wrap="none" lIns="0" tIns="0" rIns="0" bIns="0" rtlCol="0" anchor="t"/>
          <a:lstStyle/>
          <a:p>
            <a:pPr algn="l" indent="0" marL="0">
              <a:lnSpc>
                <a:spcPts val="4300"/>
              </a:lnSpc>
              <a:buNone/>
            </a:pPr>
            <a:r>
              <a:rPr lang="en-US" sz="3450" b="1" dirty="0">
                <a:solidFill>
                  <a:srgbClr val="FFFFFF"/>
                </a:solidFill>
                <a:latin typeface="Inter Bold" pitchFamily="34" charset="0"/>
                <a:ea typeface="Inter Bold" pitchFamily="34" charset="-122"/>
                <a:cs typeface="Inter Bold" pitchFamily="34" charset="-120"/>
              </a:rPr>
              <a:t>Avaluació: Instruments i Moments</a:t>
            </a:r>
            <a:endParaRPr lang="en-US" sz="3450" dirty="0"/>
          </a:p>
        </p:txBody>
      </p:sp>
      <p:pic>
        <p:nvPicPr>
          <p:cNvPr id="3" name="Image 0" descr="preencoded.png">    </p:cNvPr>
          <p:cNvPicPr>
            <a:picLocks noChangeAspect="1"/>
          </p:cNvPicPr>
          <p:nvPr/>
        </p:nvPicPr>
        <p:blipFill>
          <a:blip r:embed="rId1"/>
          <a:stretch>
            <a:fillRect/>
          </a:stretch>
        </p:blipFill>
        <p:spPr>
          <a:xfrm>
            <a:off x="3136702" y="1949172"/>
            <a:ext cx="1657945" cy="1014651"/>
          </a:xfrm>
          <a:prstGeom prst="rect">
            <a:avLst/>
          </a:prstGeom>
        </p:spPr>
      </p:pic>
      <p:pic>
        <p:nvPicPr>
          <p:cNvPr id="4" name="Image 1" descr="preencoded.png">    </p:cNvPr>
          <p:cNvPicPr>
            <a:picLocks noChangeAspect="1"/>
          </p:cNvPicPr>
          <p:nvPr/>
        </p:nvPicPr>
        <p:blipFill>
          <a:blip r:embed="rId2"/>
          <a:stretch>
            <a:fillRect/>
          </a:stretch>
        </p:blipFill>
        <p:spPr>
          <a:xfrm>
            <a:off x="3841790" y="2427446"/>
            <a:ext cx="247650" cy="309563"/>
          </a:xfrm>
          <a:prstGeom prst="rect">
            <a:avLst/>
          </a:prstGeom>
        </p:spPr>
      </p:pic>
      <p:sp>
        <p:nvSpPr>
          <p:cNvPr id="5" name="Text 1"/>
          <p:cNvSpPr/>
          <p:nvPr/>
        </p:nvSpPr>
        <p:spPr>
          <a:xfrm>
            <a:off x="4970740" y="2125266"/>
            <a:ext cx="2201585" cy="275153"/>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Inter Bold" pitchFamily="34" charset="0"/>
                <a:ea typeface="Inter Bold" pitchFamily="34" charset="-122"/>
                <a:cs typeface="Inter Bold" pitchFamily="34" charset="-120"/>
              </a:rPr>
              <a:t>Avaluació Final</a:t>
            </a:r>
            <a:endParaRPr lang="en-US" sz="1700" dirty="0"/>
          </a:p>
        </p:txBody>
      </p:sp>
      <p:sp>
        <p:nvSpPr>
          <p:cNvPr id="6" name="Text 2"/>
          <p:cNvSpPr/>
          <p:nvPr/>
        </p:nvSpPr>
        <p:spPr>
          <a:xfrm>
            <a:off x="4970740" y="2506028"/>
            <a:ext cx="2724269" cy="281702"/>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Projecte Integrador i Presentació</a:t>
            </a:r>
            <a:endParaRPr lang="en-US" sz="1350" dirty="0"/>
          </a:p>
        </p:txBody>
      </p:sp>
      <p:sp>
        <p:nvSpPr>
          <p:cNvPr id="7" name="Shape 3"/>
          <p:cNvSpPr/>
          <p:nvPr/>
        </p:nvSpPr>
        <p:spPr>
          <a:xfrm>
            <a:off x="4838581" y="2976205"/>
            <a:ext cx="9131498" cy="11430"/>
          </a:xfrm>
          <a:prstGeom prst="roundRect">
            <a:avLst>
              <a:gd name="adj" fmla="val 647218"/>
            </a:avLst>
          </a:prstGeom>
          <a:solidFill>
            <a:srgbClr val="2A1999"/>
          </a:solidFill>
          <a:ln/>
        </p:spPr>
      </p:sp>
      <p:pic>
        <p:nvPicPr>
          <p:cNvPr id="8" name="Image 2" descr="preencoded.png">    </p:cNvPr>
          <p:cNvPicPr>
            <a:picLocks noChangeAspect="1"/>
          </p:cNvPicPr>
          <p:nvPr/>
        </p:nvPicPr>
        <p:blipFill>
          <a:blip r:embed="rId3"/>
          <a:stretch>
            <a:fillRect/>
          </a:stretch>
        </p:blipFill>
        <p:spPr>
          <a:xfrm>
            <a:off x="2307788" y="3007757"/>
            <a:ext cx="3315891" cy="1014651"/>
          </a:xfrm>
          <a:prstGeom prst="rect">
            <a:avLst/>
          </a:prstGeom>
        </p:spPr>
      </p:pic>
      <p:pic>
        <p:nvPicPr>
          <p:cNvPr id="9" name="Image 3" descr="preencoded.png">    </p:cNvPr>
          <p:cNvPicPr>
            <a:picLocks noChangeAspect="1"/>
          </p:cNvPicPr>
          <p:nvPr/>
        </p:nvPicPr>
        <p:blipFill>
          <a:blip r:embed="rId4"/>
          <a:stretch>
            <a:fillRect/>
          </a:stretch>
        </p:blipFill>
        <p:spPr>
          <a:xfrm>
            <a:off x="3841790" y="3360301"/>
            <a:ext cx="247650" cy="309563"/>
          </a:xfrm>
          <a:prstGeom prst="rect">
            <a:avLst/>
          </a:prstGeom>
        </p:spPr>
      </p:pic>
      <p:sp>
        <p:nvSpPr>
          <p:cNvPr id="10" name="Text 4"/>
          <p:cNvSpPr/>
          <p:nvPr/>
        </p:nvSpPr>
        <p:spPr>
          <a:xfrm>
            <a:off x="5799773" y="3183850"/>
            <a:ext cx="2201585" cy="275153"/>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Inter Bold" pitchFamily="34" charset="0"/>
                <a:ea typeface="Inter Bold" pitchFamily="34" charset="-122"/>
                <a:cs typeface="Inter Bold" pitchFamily="34" charset="-120"/>
              </a:rPr>
              <a:t>Avaluació Contínua</a:t>
            </a:r>
            <a:endParaRPr lang="en-US" sz="1700" dirty="0"/>
          </a:p>
        </p:txBody>
      </p:sp>
      <p:sp>
        <p:nvSpPr>
          <p:cNvPr id="11" name="Text 5"/>
          <p:cNvSpPr/>
          <p:nvPr/>
        </p:nvSpPr>
        <p:spPr>
          <a:xfrm>
            <a:off x="5799773" y="3564612"/>
            <a:ext cx="4571524" cy="281702"/>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Tasques pràctiques obligatòries i revisions del projecte</a:t>
            </a:r>
            <a:endParaRPr lang="en-US" sz="1350" dirty="0"/>
          </a:p>
        </p:txBody>
      </p:sp>
      <p:sp>
        <p:nvSpPr>
          <p:cNvPr id="12" name="Shape 6"/>
          <p:cNvSpPr/>
          <p:nvPr/>
        </p:nvSpPr>
        <p:spPr>
          <a:xfrm>
            <a:off x="5667613" y="4034790"/>
            <a:ext cx="8302466" cy="11430"/>
          </a:xfrm>
          <a:prstGeom prst="roundRect">
            <a:avLst>
              <a:gd name="adj" fmla="val 647218"/>
            </a:avLst>
          </a:prstGeom>
          <a:solidFill>
            <a:srgbClr val="2A1999"/>
          </a:solidFill>
          <a:ln/>
        </p:spPr>
      </p:sp>
      <p:pic>
        <p:nvPicPr>
          <p:cNvPr id="13" name="Image 4" descr="preencoded.png">    </p:cNvPr>
          <p:cNvPicPr>
            <a:picLocks noChangeAspect="1"/>
          </p:cNvPicPr>
          <p:nvPr/>
        </p:nvPicPr>
        <p:blipFill>
          <a:blip r:embed="rId5"/>
          <a:stretch>
            <a:fillRect/>
          </a:stretch>
        </p:blipFill>
        <p:spPr>
          <a:xfrm>
            <a:off x="1478756" y="4066342"/>
            <a:ext cx="4973836" cy="1014651"/>
          </a:xfrm>
          <a:prstGeom prst="rect">
            <a:avLst/>
          </a:prstGeom>
        </p:spPr>
      </p:pic>
      <p:pic>
        <p:nvPicPr>
          <p:cNvPr id="14" name="Image 5" descr="preencoded.png">    </p:cNvPr>
          <p:cNvPicPr>
            <a:picLocks noChangeAspect="1"/>
          </p:cNvPicPr>
          <p:nvPr/>
        </p:nvPicPr>
        <p:blipFill>
          <a:blip r:embed="rId6"/>
          <a:stretch>
            <a:fillRect/>
          </a:stretch>
        </p:blipFill>
        <p:spPr>
          <a:xfrm>
            <a:off x="3841790" y="4418886"/>
            <a:ext cx="247650" cy="309563"/>
          </a:xfrm>
          <a:prstGeom prst="rect">
            <a:avLst/>
          </a:prstGeom>
        </p:spPr>
      </p:pic>
      <p:sp>
        <p:nvSpPr>
          <p:cNvPr id="15" name="Text 7"/>
          <p:cNvSpPr/>
          <p:nvPr/>
        </p:nvSpPr>
        <p:spPr>
          <a:xfrm>
            <a:off x="6628686" y="4242435"/>
            <a:ext cx="2603421" cy="275153"/>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Inter Bold" pitchFamily="34" charset="0"/>
                <a:ea typeface="Inter Bold" pitchFamily="34" charset="-122"/>
                <a:cs typeface="Inter Bold" pitchFamily="34" charset="-120"/>
              </a:rPr>
              <a:t>Instruments d'Avaluació</a:t>
            </a:r>
            <a:endParaRPr lang="en-US" sz="1700" dirty="0"/>
          </a:p>
        </p:txBody>
      </p:sp>
      <p:sp>
        <p:nvSpPr>
          <p:cNvPr id="16" name="Text 8"/>
          <p:cNvSpPr/>
          <p:nvPr/>
        </p:nvSpPr>
        <p:spPr>
          <a:xfrm>
            <a:off x="6628686" y="4623197"/>
            <a:ext cx="6474500" cy="281702"/>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Observació directa, verificació de configuracions, rúbriques, memòria tècnica</a:t>
            </a:r>
            <a:endParaRPr lang="en-US" sz="1350" dirty="0"/>
          </a:p>
        </p:txBody>
      </p:sp>
      <p:sp>
        <p:nvSpPr>
          <p:cNvPr id="17" name="Shape 9"/>
          <p:cNvSpPr/>
          <p:nvPr/>
        </p:nvSpPr>
        <p:spPr>
          <a:xfrm>
            <a:off x="6496526" y="5093375"/>
            <a:ext cx="7473553" cy="11430"/>
          </a:xfrm>
          <a:prstGeom prst="roundRect">
            <a:avLst>
              <a:gd name="adj" fmla="val 647218"/>
            </a:avLst>
          </a:prstGeom>
          <a:solidFill>
            <a:srgbClr val="2A1999"/>
          </a:solidFill>
          <a:ln/>
        </p:spPr>
      </p:sp>
      <p:pic>
        <p:nvPicPr>
          <p:cNvPr id="18" name="Image 6" descr="preencoded.png">    </p:cNvPr>
          <p:cNvPicPr>
            <a:picLocks noChangeAspect="1"/>
          </p:cNvPicPr>
          <p:nvPr/>
        </p:nvPicPr>
        <p:blipFill>
          <a:blip r:embed="rId7"/>
          <a:stretch>
            <a:fillRect/>
          </a:stretch>
        </p:blipFill>
        <p:spPr>
          <a:xfrm>
            <a:off x="649843" y="5124926"/>
            <a:ext cx="6631781" cy="1014651"/>
          </a:xfrm>
          <a:prstGeom prst="rect">
            <a:avLst/>
          </a:prstGeom>
        </p:spPr>
      </p:pic>
      <p:pic>
        <p:nvPicPr>
          <p:cNvPr id="19" name="Image 7" descr="preencoded.png">    </p:cNvPr>
          <p:cNvPicPr>
            <a:picLocks noChangeAspect="1"/>
          </p:cNvPicPr>
          <p:nvPr/>
        </p:nvPicPr>
        <p:blipFill>
          <a:blip r:embed="rId8"/>
          <a:stretch>
            <a:fillRect/>
          </a:stretch>
        </p:blipFill>
        <p:spPr>
          <a:xfrm>
            <a:off x="3841909" y="5477470"/>
            <a:ext cx="247650" cy="309563"/>
          </a:xfrm>
          <a:prstGeom prst="rect">
            <a:avLst/>
          </a:prstGeom>
        </p:spPr>
      </p:pic>
      <p:sp>
        <p:nvSpPr>
          <p:cNvPr id="20" name="Text 10"/>
          <p:cNvSpPr/>
          <p:nvPr/>
        </p:nvSpPr>
        <p:spPr>
          <a:xfrm>
            <a:off x="7457718" y="5301020"/>
            <a:ext cx="3041213" cy="275153"/>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Inter Bold" pitchFamily="34" charset="0"/>
                <a:ea typeface="Inter Bold" pitchFamily="34" charset="-122"/>
                <a:cs typeface="Inter Bold" pitchFamily="34" charset="-120"/>
              </a:rPr>
              <a:t>Autoavaluació i Coevaluació</a:t>
            </a:r>
            <a:endParaRPr lang="en-US" sz="1700" dirty="0"/>
          </a:p>
        </p:txBody>
      </p:sp>
      <p:sp>
        <p:nvSpPr>
          <p:cNvPr id="21" name="Text 11"/>
          <p:cNvSpPr/>
          <p:nvPr/>
        </p:nvSpPr>
        <p:spPr>
          <a:xfrm>
            <a:off x="7457718" y="5681782"/>
            <a:ext cx="6092666" cy="281702"/>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Reflexió sobre el propi aprenentatge i valoració del treball dels companys</a:t>
            </a:r>
            <a:endParaRPr lang="en-US" sz="1350" dirty="0"/>
          </a:p>
        </p:txBody>
      </p:sp>
      <p:sp>
        <p:nvSpPr>
          <p:cNvPr id="22" name="Text 12"/>
          <p:cNvSpPr/>
          <p:nvPr/>
        </p:nvSpPr>
        <p:spPr>
          <a:xfrm>
            <a:off x="616387" y="6337697"/>
            <a:ext cx="13397627" cy="845106"/>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Inter" pitchFamily="34" charset="0"/>
                <a:ea typeface="Inter" pitchFamily="34" charset="-122"/>
                <a:cs typeface="Inter" pitchFamily="34" charset="-120"/>
              </a:rPr>
              <a:t>El procés d'avaluació d'aquesta Unitat de Programació es concebrà de forma contínua al llarg de totes les sessions. L'objectiu principal és verificar el grau d'assoliment dels Resultats d'Aprenentatge (RA) i els Criteris d'Avaluació (CA) vinculats a aquesta UP. La qualificació final d'aquesta UP tindrà un pes del 25% sobre l'avaluació total del mòdul.</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64939" y="365284"/>
            <a:ext cx="3627477" cy="415171"/>
          </a:xfrm>
          <a:prstGeom prst="rect">
            <a:avLst/>
          </a:prstGeom>
          <a:noFill/>
          <a:ln/>
        </p:spPr>
        <p:txBody>
          <a:bodyPr wrap="none" lIns="0" tIns="0" rIns="0" bIns="0" rtlCol="0" anchor="t"/>
          <a:lstStyle/>
          <a:p>
            <a:pPr algn="l" indent="0" marL="0">
              <a:lnSpc>
                <a:spcPts val="3250"/>
              </a:lnSpc>
              <a:buNone/>
            </a:pPr>
            <a:r>
              <a:rPr lang="en-US" sz="2600" b="1" dirty="0">
                <a:solidFill>
                  <a:srgbClr val="FFFFFF"/>
                </a:solidFill>
                <a:latin typeface="Inter Bold" pitchFamily="34" charset="0"/>
                <a:ea typeface="Inter Bold" pitchFamily="34" charset="-122"/>
                <a:cs typeface="Inter Bold" pitchFamily="34" charset="-120"/>
              </a:rPr>
              <a:t>Rúbriques d'Avaluació</a:t>
            </a:r>
            <a:endParaRPr lang="en-US" sz="2600" dirty="0"/>
          </a:p>
        </p:txBody>
      </p:sp>
      <p:pic>
        <p:nvPicPr>
          <p:cNvPr id="3" name="Image 0" descr="preencoded.png">    </p:cNvPr>
          <p:cNvPicPr>
            <a:picLocks noChangeAspect="1"/>
          </p:cNvPicPr>
          <p:nvPr/>
        </p:nvPicPr>
        <p:blipFill>
          <a:blip r:embed="rId1"/>
          <a:stretch>
            <a:fillRect/>
          </a:stretch>
        </p:blipFill>
        <p:spPr>
          <a:xfrm>
            <a:off x="464939" y="1046083"/>
            <a:ext cx="13700522" cy="7672268"/>
          </a:xfrm>
          <a:prstGeom prst="rect">
            <a:avLst/>
          </a:prstGeom>
        </p:spPr>
      </p:pic>
      <p:sp>
        <p:nvSpPr>
          <p:cNvPr id="4" name="Text 1"/>
          <p:cNvSpPr/>
          <p:nvPr/>
        </p:nvSpPr>
        <p:spPr>
          <a:xfrm>
            <a:off x="464939" y="8867775"/>
            <a:ext cx="13700522" cy="425053"/>
          </a:xfrm>
          <a:prstGeom prst="rect">
            <a:avLst/>
          </a:prstGeom>
          <a:noFill/>
          <a:ln/>
        </p:spPr>
        <p:txBody>
          <a:bodyPr wrap="square" lIns="0" tIns="0" rIns="0" bIns="0" rtlCol="0" anchor="t"/>
          <a:lstStyle/>
          <a:p>
            <a:pPr algn="l" indent="0" marL="0">
              <a:lnSpc>
                <a:spcPts val="1650"/>
              </a:lnSpc>
              <a:buNone/>
            </a:pPr>
            <a:r>
              <a:rPr lang="en-US" sz="1000" dirty="0">
                <a:solidFill>
                  <a:srgbClr val="E5E0DF"/>
                </a:solidFill>
                <a:latin typeface="Inter" pitchFamily="34" charset="0"/>
                <a:ea typeface="Inter" pitchFamily="34" charset="-122"/>
                <a:cs typeface="Inter" pitchFamily="34" charset="-120"/>
              </a:rPr>
              <a:t>Les rúbriques d'avaluació són instruments fonamentals per a valorar l'assoliment dels criteris d'avaluació. S'han dissenyat rúbriques específiques per a cada activitat obligatòria i per al Projecte Integrador, detallant els indicadors d'assoliment per a cadascun dels criteris avaluats.</a:t>
            </a:r>
            <a:endParaRPr lang="en-US" sz="1000" dirty="0"/>
          </a:p>
        </p:txBody>
      </p:sp>
      <p:sp>
        <p:nvSpPr>
          <p:cNvPr id="5" name="Text 2"/>
          <p:cNvSpPr/>
          <p:nvPr/>
        </p:nvSpPr>
        <p:spPr>
          <a:xfrm>
            <a:off x="464939" y="9442252"/>
            <a:ext cx="13700522" cy="425053"/>
          </a:xfrm>
          <a:prstGeom prst="rect">
            <a:avLst/>
          </a:prstGeom>
          <a:noFill/>
          <a:ln/>
        </p:spPr>
        <p:txBody>
          <a:bodyPr wrap="square" lIns="0" tIns="0" rIns="0" bIns="0" rtlCol="0" anchor="t"/>
          <a:lstStyle/>
          <a:p>
            <a:pPr algn="l" indent="0" marL="0">
              <a:lnSpc>
                <a:spcPts val="1650"/>
              </a:lnSpc>
              <a:buNone/>
            </a:pPr>
            <a:r>
              <a:rPr lang="en-US" sz="1000" dirty="0">
                <a:solidFill>
                  <a:srgbClr val="E5E0DF"/>
                </a:solidFill>
                <a:latin typeface="Inter" pitchFamily="34" charset="0"/>
                <a:ea typeface="Inter" pitchFamily="34" charset="-122"/>
                <a:cs typeface="Inter" pitchFamily="34" charset="-120"/>
              </a:rPr>
              <a:t>Els criteris avaluats inclouen aspectes com la configuració de màquines virtuals, la instal·lació de Proxmox VE, l'accés a la GUI, l'exploració de components, la creació de VMs i contenidors, la configuració de xarxes virtuals, i la qualitat de la documentació i presentació del projecte.</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64701" y="365165"/>
            <a:ext cx="5671542" cy="414933"/>
          </a:xfrm>
          <a:prstGeom prst="rect">
            <a:avLst/>
          </a:prstGeom>
          <a:noFill/>
          <a:ln/>
        </p:spPr>
        <p:txBody>
          <a:bodyPr wrap="none" lIns="0" tIns="0" rIns="0" bIns="0" rtlCol="0" anchor="t"/>
          <a:lstStyle/>
          <a:p>
            <a:pPr algn="l" indent="0" marL="0">
              <a:lnSpc>
                <a:spcPts val="3250"/>
              </a:lnSpc>
              <a:buNone/>
            </a:pPr>
            <a:r>
              <a:rPr lang="en-US" sz="2600" b="1" dirty="0">
                <a:solidFill>
                  <a:srgbClr val="FFFFFF"/>
                </a:solidFill>
                <a:latin typeface="Inter Bold" pitchFamily="34" charset="0"/>
                <a:ea typeface="Inter Bold" pitchFamily="34" charset="-122"/>
                <a:cs typeface="Inter Bold" pitchFamily="34" charset="-120"/>
              </a:rPr>
              <a:t>Seguiment i Registre de l'Avaluació</a:t>
            </a:r>
            <a:endParaRPr lang="en-US" sz="2600" dirty="0"/>
          </a:p>
        </p:txBody>
      </p:sp>
      <p:pic>
        <p:nvPicPr>
          <p:cNvPr id="3" name="Image 0" descr="preencoded.png">    </p:cNvPr>
          <p:cNvPicPr>
            <a:picLocks noChangeAspect="1"/>
          </p:cNvPicPr>
          <p:nvPr/>
        </p:nvPicPr>
        <p:blipFill>
          <a:blip r:embed="rId1"/>
          <a:stretch>
            <a:fillRect/>
          </a:stretch>
        </p:blipFill>
        <p:spPr>
          <a:xfrm>
            <a:off x="464701" y="1045607"/>
            <a:ext cx="3319820" cy="2051804"/>
          </a:xfrm>
          <a:prstGeom prst="rect">
            <a:avLst/>
          </a:prstGeom>
        </p:spPr>
      </p:pic>
      <p:sp>
        <p:nvSpPr>
          <p:cNvPr id="4" name="Text 1"/>
          <p:cNvSpPr/>
          <p:nvPr/>
        </p:nvSpPr>
        <p:spPr>
          <a:xfrm>
            <a:off x="3917275" y="1045607"/>
            <a:ext cx="2100382" cy="207407"/>
          </a:xfrm>
          <a:prstGeom prst="rect">
            <a:avLst/>
          </a:prstGeom>
          <a:noFill/>
          <a:ln/>
        </p:spPr>
        <p:txBody>
          <a:bodyPr wrap="none" lIns="0" tIns="0" rIns="0" bIns="0" rtlCol="0" anchor="t"/>
          <a:lstStyle/>
          <a:p>
            <a:pPr algn="l" indent="0" marL="0">
              <a:lnSpc>
                <a:spcPts val="1600"/>
              </a:lnSpc>
              <a:buNone/>
            </a:pPr>
            <a:r>
              <a:rPr lang="en-US" sz="1300" b="1" dirty="0">
                <a:solidFill>
                  <a:srgbClr val="E5E0DF"/>
                </a:solidFill>
                <a:latin typeface="Inter Bold" pitchFamily="34" charset="0"/>
                <a:ea typeface="Inter Bold" pitchFamily="34" charset="-122"/>
                <a:cs typeface="Inter Bold" pitchFamily="34" charset="-120"/>
              </a:rPr>
              <a:t>Plantilla Excel d'Avaluació</a:t>
            </a:r>
            <a:endParaRPr lang="en-US" sz="1300" dirty="0"/>
          </a:p>
        </p:txBody>
      </p:sp>
      <p:sp>
        <p:nvSpPr>
          <p:cNvPr id="5" name="Text 2"/>
          <p:cNvSpPr/>
          <p:nvPr/>
        </p:nvSpPr>
        <p:spPr>
          <a:xfrm>
            <a:off x="3917275" y="1332667"/>
            <a:ext cx="10248424" cy="424815"/>
          </a:xfrm>
          <a:prstGeom prst="rect">
            <a:avLst/>
          </a:prstGeom>
          <a:noFill/>
          <a:ln/>
        </p:spPr>
        <p:txBody>
          <a:bodyPr wrap="square" lIns="0" tIns="0" rIns="0" bIns="0" rtlCol="0" anchor="t"/>
          <a:lstStyle/>
          <a:p>
            <a:pPr algn="l" indent="0" marL="0">
              <a:lnSpc>
                <a:spcPts val="1650"/>
              </a:lnSpc>
              <a:buNone/>
            </a:pPr>
            <a:r>
              <a:rPr lang="en-US" sz="1000" dirty="0">
                <a:solidFill>
                  <a:srgbClr val="E5E0DF"/>
                </a:solidFill>
                <a:latin typeface="Inter" pitchFamily="34" charset="0"/>
                <a:ea typeface="Inter" pitchFamily="34" charset="-122"/>
                <a:cs typeface="Inter" pitchFamily="34" charset="-120"/>
              </a:rPr>
              <a:t>Per a realitzar un seguiment detallat de l'assoliment de tots els Criteris d'Avaluació per part de cada alumne, s'utilitza una plantilla de full de càlcul Excel. Aquesta eina permet registrar qualificacions, vincular-les amb els Criteris d'Avaluació, calcular notes globals i visualitzar el progrés de cada alumne.</a:t>
            </a:r>
            <a:endParaRPr lang="en-US" sz="1000" dirty="0"/>
          </a:p>
        </p:txBody>
      </p:sp>
      <p:pic>
        <p:nvPicPr>
          <p:cNvPr id="6" name="Image 1" descr="preencoded.png">    </p:cNvPr>
          <p:cNvPicPr>
            <a:picLocks noChangeAspect="1"/>
          </p:cNvPicPr>
          <p:nvPr/>
        </p:nvPicPr>
        <p:blipFill>
          <a:blip r:embed="rId2"/>
          <a:stretch>
            <a:fillRect/>
          </a:stretch>
        </p:blipFill>
        <p:spPr>
          <a:xfrm>
            <a:off x="464701" y="3429357"/>
            <a:ext cx="3319820" cy="2051804"/>
          </a:xfrm>
          <a:prstGeom prst="rect">
            <a:avLst/>
          </a:prstGeom>
        </p:spPr>
      </p:pic>
      <p:sp>
        <p:nvSpPr>
          <p:cNvPr id="7" name="Text 3"/>
          <p:cNvSpPr/>
          <p:nvPr/>
        </p:nvSpPr>
        <p:spPr>
          <a:xfrm>
            <a:off x="3917275" y="3429357"/>
            <a:ext cx="1659850" cy="207407"/>
          </a:xfrm>
          <a:prstGeom prst="rect">
            <a:avLst/>
          </a:prstGeom>
          <a:noFill/>
          <a:ln/>
        </p:spPr>
        <p:txBody>
          <a:bodyPr wrap="none" lIns="0" tIns="0" rIns="0" bIns="0" rtlCol="0" anchor="t"/>
          <a:lstStyle/>
          <a:p>
            <a:pPr algn="l" indent="0" marL="0">
              <a:lnSpc>
                <a:spcPts val="1600"/>
              </a:lnSpc>
              <a:buNone/>
            </a:pPr>
            <a:r>
              <a:rPr lang="en-US" sz="1300" b="1" dirty="0">
                <a:solidFill>
                  <a:srgbClr val="E5E0DF"/>
                </a:solidFill>
                <a:latin typeface="Inter Bold" pitchFamily="34" charset="0"/>
                <a:ea typeface="Inter Bold" pitchFamily="34" charset="-122"/>
                <a:cs typeface="Inter Bold" pitchFamily="34" charset="-120"/>
              </a:rPr>
              <a:t>Feedback Continu</a:t>
            </a:r>
            <a:endParaRPr lang="en-US" sz="1300" dirty="0"/>
          </a:p>
        </p:txBody>
      </p:sp>
      <p:sp>
        <p:nvSpPr>
          <p:cNvPr id="8" name="Text 4"/>
          <p:cNvSpPr/>
          <p:nvPr/>
        </p:nvSpPr>
        <p:spPr>
          <a:xfrm>
            <a:off x="3917275" y="3716417"/>
            <a:ext cx="10248424" cy="424815"/>
          </a:xfrm>
          <a:prstGeom prst="rect">
            <a:avLst/>
          </a:prstGeom>
          <a:noFill/>
          <a:ln/>
        </p:spPr>
        <p:txBody>
          <a:bodyPr wrap="square" lIns="0" tIns="0" rIns="0" bIns="0" rtlCol="0" anchor="t"/>
          <a:lstStyle/>
          <a:p>
            <a:pPr algn="l" indent="0" marL="0">
              <a:lnSpc>
                <a:spcPts val="1650"/>
              </a:lnSpc>
              <a:buNone/>
            </a:pPr>
            <a:r>
              <a:rPr lang="en-US" sz="1000" dirty="0">
                <a:solidFill>
                  <a:srgbClr val="E5E0DF"/>
                </a:solidFill>
                <a:latin typeface="Inter" pitchFamily="34" charset="0"/>
                <a:ea typeface="Inter" pitchFamily="34" charset="-122"/>
                <a:cs typeface="Inter" pitchFamily="34" charset="-120"/>
              </a:rPr>
              <a:t>El professorat proporciona feedback continu durant tot el procés d'aprenentatge, especialment durant la realització del Projecte Integrador. Aquest feedback ajuda a l'alumnat a millorar el seu treball i a assolir els objectius d'aprenentatge de manera més efectiva.</a:t>
            </a:r>
            <a:endParaRPr lang="en-US" sz="1000" dirty="0"/>
          </a:p>
        </p:txBody>
      </p:sp>
      <p:pic>
        <p:nvPicPr>
          <p:cNvPr id="9" name="Image 2" descr="preencoded.png">    </p:cNvPr>
          <p:cNvPicPr>
            <a:picLocks noChangeAspect="1"/>
          </p:cNvPicPr>
          <p:nvPr/>
        </p:nvPicPr>
        <p:blipFill>
          <a:blip r:embed="rId3"/>
          <a:stretch>
            <a:fillRect/>
          </a:stretch>
        </p:blipFill>
        <p:spPr>
          <a:xfrm>
            <a:off x="464701" y="5813108"/>
            <a:ext cx="3319820" cy="2051804"/>
          </a:xfrm>
          <a:prstGeom prst="rect">
            <a:avLst/>
          </a:prstGeom>
        </p:spPr>
      </p:pic>
      <p:sp>
        <p:nvSpPr>
          <p:cNvPr id="10" name="Text 5"/>
          <p:cNvSpPr/>
          <p:nvPr/>
        </p:nvSpPr>
        <p:spPr>
          <a:xfrm>
            <a:off x="3917275" y="5813108"/>
            <a:ext cx="2292429" cy="207407"/>
          </a:xfrm>
          <a:prstGeom prst="rect">
            <a:avLst/>
          </a:prstGeom>
          <a:noFill/>
          <a:ln/>
        </p:spPr>
        <p:txBody>
          <a:bodyPr wrap="none" lIns="0" tIns="0" rIns="0" bIns="0" rtlCol="0" anchor="t"/>
          <a:lstStyle/>
          <a:p>
            <a:pPr algn="l" indent="0" marL="0">
              <a:lnSpc>
                <a:spcPts val="1600"/>
              </a:lnSpc>
              <a:buNone/>
            </a:pPr>
            <a:r>
              <a:rPr lang="en-US" sz="1300" b="1" dirty="0">
                <a:solidFill>
                  <a:srgbClr val="E5E0DF"/>
                </a:solidFill>
                <a:latin typeface="Inter Bold" pitchFamily="34" charset="0"/>
                <a:ea typeface="Inter Bold" pitchFamily="34" charset="-122"/>
                <a:cs typeface="Inter Bold" pitchFamily="34" charset="-120"/>
              </a:rPr>
              <a:t>Autoavaluació i Coevaluació</a:t>
            </a:r>
            <a:endParaRPr lang="en-US" sz="1300" dirty="0"/>
          </a:p>
        </p:txBody>
      </p:sp>
      <p:sp>
        <p:nvSpPr>
          <p:cNvPr id="11" name="Text 6"/>
          <p:cNvSpPr/>
          <p:nvPr/>
        </p:nvSpPr>
        <p:spPr>
          <a:xfrm>
            <a:off x="3917275" y="6100167"/>
            <a:ext cx="10248424" cy="424815"/>
          </a:xfrm>
          <a:prstGeom prst="rect">
            <a:avLst/>
          </a:prstGeom>
          <a:noFill/>
          <a:ln/>
        </p:spPr>
        <p:txBody>
          <a:bodyPr wrap="square" lIns="0" tIns="0" rIns="0" bIns="0" rtlCol="0" anchor="t"/>
          <a:lstStyle/>
          <a:p>
            <a:pPr algn="l" indent="0" marL="0">
              <a:lnSpc>
                <a:spcPts val="1650"/>
              </a:lnSpc>
              <a:buNone/>
            </a:pPr>
            <a:r>
              <a:rPr lang="en-US" sz="1000" dirty="0">
                <a:solidFill>
                  <a:srgbClr val="E5E0DF"/>
                </a:solidFill>
                <a:latin typeface="Inter" pitchFamily="34" charset="0"/>
                <a:ea typeface="Inter" pitchFamily="34" charset="-122"/>
                <a:cs typeface="Inter" pitchFamily="34" charset="-120"/>
              </a:rPr>
              <a:t>S'inclouen moments per a que l'alumnat reflexioni sobre el seu propi aprenentatge i valori el treball dels companys, especialment en les tasques grupals o en l'exposició final del projecte, utilitzant eines com dianes gràfiques.</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433"/>
          </a:xfrm>
          <a:prstGeom prst="rect">
            <a:avLst/>
          </a:prstGeom>
        </p:spPr>
      </p:pic>
      <p:sp>
        <p:nvSpPr>
          <p:cNvPr id="3" name="Text 0"/>
          <p:cNvSpPr/>
          <p:nvPr/>
        </p:nvSpPr>
        <p:spPr>
          <a:xfrm>
            <a:off x="661511" y="519708"/>
            <a:ext cx="6521291" cy="815102"/>
          </a:xfrm>
          <a:prstGeom prst="rect">
            <a:avLst/>
          </a:prstGeom>
          <a:noFill/>
          <a:ln/>
        </p:spPr>
        <p:txBody>
          <a:bodyPr wrap="none" lIns="0" tIns="0" rIns="0" bIns="0" rtlCol="0" anchor="t"/>
          <a:lstStyle/>
          <a:p>
            <a:pPr algn="l" indent="0" marL="0">
              <a:lnSpc>
                <a:spcPts val="6400"/>
              </a:lnSpc>
              <a:buNone/>
            </a:pPr>
            <a:r>
              <a:rPr lang="en-US" sz="5100" b="1" dirty="0">
                <a:solidFill>
                  <a:srgbClr val="FFFFFF"/>
                </a:solidFill>
                <a:latin typeface="Inter Bold" pitchFamily="34" charset="0"/>
                <a:ea typeface="Inter Bold" pitchFamily="34" charset="-122"/>
                <a:cs typeface="Inter Bold" pitchFamily="34" charset="-120"/>
              </a:rPr>
              <a:t>Conclusions</a:t>
            </a:r>
            <a:endParaRPr lang="en-US" sz="5100" dirty="0"/>
          </a:p>
        </p:txBody>
      </p:sp>
      <p:sp>
        <p:nvSpPr>
          <p:cNvPr id="4" name="Text 1"/>
          <p:cNvSpPr/>
          <p:nvPr/>
        </p:nvSpPr>
        <p:spPr>
          <a:xfrm>
            <a:off x="661511" y="1618298"/>
            <a:ext cx="7820978" cy="604838"/>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L'aprenentatge basat en projectes ens permet avaluar les competències professionals de manera integrada.</a:t>
            </a:r>
            <a:endParaRPr lang="en-US" sz="1450" dirty="0"/>
          </a:p>
        </p:txBody>
      </p:sp>
      <p:sp>
        <p:nvSpPr>
          <p:cNvPr id="5" name="Text 2"/>
          <p:cNvSpPr/>
          <p:nvPr/>
        </p:nvSpPr>
        <p:spPr>
          <a:xfrm>
            <a:off x="661511" y="2435781"/>
            <a:ext cx="7820978" cy="604838"/>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Proxmox VE ofereix un entorn ideal per a l'exploració pràctica de la virtualització en contextos educatius.</a:t>
            </a:r>
            <a:endParaRPr lang="en-US" sz="1450" dirty="0"/>
          </a:p>
        </p:txBody>
      </p:sp>
      <p:sp>
        <p:nvSpPr>
          <p:cNvPr id="6" name="Shape 3"/>
          <p:cNvSpPr/>
          <p:nvPr/>
        </p:nvSpPr>
        <p:spPr>
          <a:xfrm>
            <a:off x="661511" y="3253264"/>
            <a:ext cx="188952" cy="1391364"/>
          </a:xfrm>
          <a:prstGeom prst="roundRect">
            <a:avLst>
              <a:gd name="adj" fmla="val 42016"/>
            </a:avLst>
          </a:prstGeom>
          <a:solidFill>
            <a:srgbClr val="110080"/>
          </a:solidFill>
          <a:ln w="7620">
            <a:solidFill>
              <a:srgbClr val="2A1999"/>
            </a:solidFill>
            <a:prstDash val="solid"/>
          </a:ln>
        </p:spPr>
      </p:sp>
      <p:sp>
        <p:nvSpPr>
          <p:cNvPr id="7" name="Text 4"/>
          <p:cNvSpPr/>
          <p:nvPr/>
        </p:nvSpPr>
        <p:spPr>
          <a:xfrm>
            <a:off x="1039416" y="3442216"/>
            <a:ext cx="2961203" cy="295275"/>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Aprenentatge Significatiu</a:t>
            </a:r>
            <a:endParaRPr lang="en-US" sz="1850" dirty="0"/>
          </a:p>
        </p:txBody>
      </p:sp>
      <p:sp>
        <p:nvSpPr>
          <p:cNvPr id="8" name="Text 5"/>
          <p:cNvSpPr/>
          <p:nvPr/>
        </p:nvSpPr>
        <p:spPr>
          <a:xfrm>
            <a:off x="1039416" y="3850838"/>
            <a:ext cx="7443073" cy="604838"/>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Les activitats plantejades fomenten l'adquisició de competències tècniques i transversals.</a:t>
            </a:r>
            <a:endParaRPr lang="en-US" sz="1450" dirty="0"/>
          </a:p>
        </p:txBody>
      </p:sp>
      <p:sp>
        <p:nvSpPr>
          <p:cNvPr id="9" name="Shape 6"/>
          <p:cNvSpPr/>
          <p:nvPr/>
        </p:nvSpPr>
        <p:spPr>
          <a:xfrm>
            <a:off x="944999" y="4786313"/>
            <a:ext cx="188952" cy="1391364"/>
          </a:xfrm>
          <a:prstGeom prst="roundRect">
            <a:avLst>
              <a:gd name="adj" fmla="val 42016"/>
            </a:avLst>
          </a:prstGeom>
          <a:solidFill>
            <a:srgbClr val="110080"/>
          </a:solidFill>
          <a:ln w="7620">
            <a:solidFill>
              <a:srgbClr val="2A1999"/>
            </a:solidFill>
            <a:prstDash val="solid"/>
          </a:ln>
        </p:spPr>
      </p:sp>
      <p:sp>
        <p:nvSpPr>
          <p:cNvPr id="10" name="Text 7"/>
          <p:cNvSpPr/>
          <p:nvPr/>
        </p:nvSpPr>
        <p:spPr>
          <a:xfrm>
            <a:off x="1322903" y="4975265"/>
            <a:ext cx="2362676" cy="295275"/>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Avaluació Contínua</a:t>
            </a:r>
            <a:endParaRPr lang="en-US" sz="1850" dirty="0"/>
          </a:p>
        </p:txBody>
      </p:sp>
      <p:sp>
        <p:nvSpPr>
          <p:cNvPr id="11" name="Text 8"/>
          <p:cNvSpPr/>
          <p:nvPr/>
        </p:nvSpPr>
        <p:spPr>
          <a:xfrm>
            <a:off x="1322903" y="5383887"/>
            <a:ext cx="7159585" cy="604838"/>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El seguiment detallat permet identificar àrees de millora i reforçar l'aprenentatge.</a:t>
            </a:r>
            <a:endParaRPr lang="en-US" sz="1450" dirty="0"/>
          </a:p>
        </p:txBody>
      </p:sp>
      <p:sp>
        <p:nvSpPr>
          <p:cNvPr id="12" name="Shape 9"/>
          <p:cNvSpPr/>
          <p:nvPr/>
        </p:nvSpPr>
        <p:spPr>
          <a:xfrm>
            <a:off x="1228487" y="6319361"/>
            <a:ext cx="188952" cy="1391364"/>
          </a:xfrm>
          <a:prstGeom prst="roundRect">
            <a:avLst>
              <a:gd name="adj" fmla="val 42016"/>
            </a:avLst>
          </a:prstGeom>
          <a:solidFill>
            <a:srgbClr val="110080"/>
          </a:solidFill>
          <a:ln w="7620">
            <a:solidFill>
              <a:srgbClr val="2A1999"/>
            </a:solidFill>
            <a:prstDash val="solid"/>
          </a:ln>
        </p:spPr>
      </p:sp>
      <p:sp>
        <p:nvSpPr>
          <p:cNvPr id="13" name="Text 10"/>
          <p:cNvSpPr/>
          <p:nvPr/>
        </p:nvSpPr>
        <p:spPr>
          <a:xfrm>
            <a:off x="1606391" y="6508313"/>
            <a:ext cx="2746177" cy="295275"/>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Preparació Professional</a:t>
            </a:r>
            <a:endParaRPr lang="en-US" sz="1850" dirty="0"/>
          </a:p>
        </p:txBody>
      </p:sp>
      <p:sp>
        <p:nvSpPr>
          <p:cNvPr id="14" name="Text 11"/>
          <p:cNvSpPr/>
          <p:nvPr/>
        </p:nvSpPr>
        <p:spPr>
          <a:xfrm>
            <a:off x="1606391" y="6916936"/>
            <a:ext cx="6876098" cy="604838"/>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Els alumnes surten preparats per afrontar reptes reals en entorns de virtualització.</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49216"/>
            <a:ext cx="5778937"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Introducció i Context</a:t>
            </a:r>
            <a:endParaRPr lang="en-US" sz="4450" dirty="0"/>
          </a:p>
        </p:txBody>
      </p:sp>
      <p:sp>
        <p:nvSpPr>
          <p:cNvPr id="3" name="Text 1"/>
          <p:cNvSpPr/>
          <p:nvPr/>
        </p:nvSpPr>
        <p:spPr>
          <a:xfrm>
            <a:off x="793790" y="2624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Inter Bold" pitchFamily="34" charset="0"/>
                <a:ea typeface="Inter Bold" pitchFamily="34" charset="-122"/>
                <a:cs typeface="Inter Bold" pitchFamily="34" charset="-120"/>
              </a:rPr>
              <a:t>Contextualització</a:t>
            </a:r>
            <a:endParaRPr lang="en-US" sz="2200" dirty="0"/>
          </a:p>
        </p:txBody>
      </p:sp>
      <p:sp>
        <p:nvSpPr>
          <p:cNvPr id="4" name="Text 2"/>
          <p:cNvSpPr/>
          <p:nvPr/>
        </p:nvSpPr>
        <p:spPr>
          <a:xfrm>
            <a:off x="793790" y="3206115"/>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Aquesta UP forma part del Mòdul Professional de Planificació i Administració de Xarxes (codi 0370) amb una càrrega lectiva de 192 hores. S'imparteix al primer curs del cicle ASIX, que té una duració total de 2000 hores en dos cursos acadèmics.</a:t>
            </a:r>
            <a:endParaRPr lang="en-US" sz="1750" dirty="0"/>
          </a:p>
        </p:txBody>
      </p:sp>
      <p:sp>
        <p:nvSpPr>
          <p:cNvPr id="5" name="Text 3"/>
          <p:cNvSpPr/>
          <p:nvPr/>
        </p:nvSpPr>
        <p:spPr>
          <a:xfrm>
            <a:off x="793790" y="5224701"/>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La temporalització d'aquesta UP és de 8 setmanes, amb 3 sessions setmanals de 2 hores cadascuna. El pes avaluatiu d'aquesta UP és del 25% sobre l'avaluació total del mòdul.</a:t>
            </a:r>
            <a:endParaRPr lang="en-US" sz="1750" dirty="0"/>
          </a:p>
        </p:txBody>
      </p:sp>
      <p:sp>
        <p:nvSpPr>
          <p:cNvPr id="6" name="Text 4"/>
          <p:cNvSpPr/>
          <p:nvPr/>
        </p:nvSpPr>
        <p:spPr>
          <a:xfrm>
            <a:off x="7599521" y="2624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Inter Bold" pitchFamily="34" charset="0"/>
                <a:ea typeface="Inter Bold" pitchFamily="34" charset="-122"/>
                <a:cs typeface="Inter Bold" pitchFamily="34" charset="-120"/>
              </a:rPr>
              <a:t>Objectiu Principal</a:t>
            </a:r>
            <a:endParaRPr lang="en-US" sz="2200" dirty="0"/>
          </a:p>
        </p:txBody>
      </p:sp>
      <p:sp>
        <p:nvSpPr>
          <p:cNvPr id="7" name="Text 5"/>
          <p:cNvSpPr/>
          <p:nvPr/>
        </p:nvSpPr>
        <p:spPr>
          <a:xfrm>
            <a:off x="7599521" y="3206115"/>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Introduir a l'alumnat a la virtualització d'entorns servidors utilitzant Proxmox VE, explorant conceptes de virtualització, instal·lació bàsica, creació i gestió de VMs i contenidors LXC, gestió d'emmagatzemament, i gestió d'usuaris i permisos.</a:t>
            </a:r>
            <a:endParaRPr lang="en-US" sz="1750" dirty="0"/>
          </a:p>
        </p:txBody>
      </p:sp>
      <p:sp>
        <p:nvSpPr>
          <p:cNvPr id="8" name="Text 6"/>
          <p:cNvSpPr/>
          <p:nvPr/>
        </p:nvSpPr>
        <p:spPr>
          <a:xfrm>
            <a:off x="7599521" y="5224701"/>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La UP culmina amb un Projecte Final Integrador on es dissenyarà i implementarà una infraestructura virtualitzada, posant en pràctica tots els coneixements adquirits.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505"/>
          </a:xfrm>
          <a:prstGeom prst="rect">
            <a:avLst/>
          </a:prstGeom>
        </p:spPr>
      </p:pic>
      <p:sp>
        <p:nvSpPr>
          <p:cNvPr id="3" name="Text 0"/>
          <p:cNvSpPr/>
          <p:nvPr/>
        </p:nvSpPr>
        <p:spPr>
          <a:xfrm>
            <a:off x="6196965" y="558284"/>
            <a:ext cx="5075634" cy="634365"/>
          </a:xfrm>
          <a:prstGeom prst="rect">
            <a:avLst/>
          </a:prstGeom>
          <a:noFill/>
          <a:ln/>
        </p:spPr>
        <p:txBody>
          <a:bodyPr wrap="none" lIns="0" tIns="0" rIns="0" bIns="0" rtlCol="0" anchor="t"/>
          <a:lstStyle/>
          <a:p>
            <a:pPr algn="l" indent="0" marL="0">
              <a:lnSpc>
                <a:spcPts val="4950"/>
              </a:lnSpc>
              <a:buNone/>
            </a:pPr>
            <a:r>
              <a:rPr lang="en-US" sz="3950" b="1" dirty="0">
                <a:solidFill>
                  <a:srgbClr val="FFFFFF"/>
                </a:solidFill>
                <a:latin typeface="Inter Bold" pitchFamily="34" charset="0"/>
                <a:ea typeface="Inter Bold" pitchFamily="34" charset="-122"/>
                <a:cs typeface="Inter Bold" pitchFamily="34" charset="-120"/>
              </a:rPr>
              <a:t>Normativa Aplicable</a:t>
            </a:r>
            <a:endParaRPr lang="en-US" sz="3950" dirty="0"/>
          </a:p>
        </p:txBody>
      </p:sp>
      <p:sp>
        <p:nvSpPr>
          <p:cNvPr id="4" name="Shape 1"/>
          <p:cNvSpPr/>
          <p:nvPr/>
        </p:nvSpPr>
        <p:spPr>
          <a:xfrm>
            <a:off x="6196965" y="1497092"/>
            <a:ext cx="7722870" cy="3346847"/>
          </a:xfrm>
          <a:prstGeom prst="roundRect">
            <a:avLst>
              <a:gd name="adj" fmla="val 2548"/>
            </a:avLst>
          </a:prstGeom>
          <a:solidFill>
            <a:srgbClr val="110080"/>
          </a:solidFill>
          <a:ln w="7620">
            <a:solidFill>
              <a:srgbClr val="2A1999"/>
            </a:solidFill>
            <a:prstDash val="solid"/>
          </a:ln>
        </p:spPr>
      </p:sp>
      <p:sp>
        <p:nvSpPr>
          <p:cNvPr id="5" name="Text 2"/>
          <p:cNvSpPr/>
          <p:nvPr/>
        </p:nvSpPr>
        <p:spPr>
          <a:xfrm>
            <a:off x="6407587" y="1707713"/>
            <a:ext cx="2537817" cy="317302"/>
          </a:xfrm>
          <a:prstGeom prst="rect">
            <a:avLst/>
          </a:prstGeom>
          <a:noFill/>
          <a:ln/>
        </p:spPr>
        <p:txBody>
          <a:bodyPr wrap="none" lIns="0" tIns="0" rIns="0" bIns="0" rtlCol="0" anchor="t"/>
          <a:lstStyle/>
          <a:p>
            <a:pPr algn="l" indent="0" marL="0">
              <a:lnSpc>
                <a:spcPts val="2450"/>
              </a:lnSpc>
              <a:buNone/>
            </a:pPr>
            <a:r>
              <a:rPr lang="en-US" sz="1950" b="1" dirty="0">
                <a:solidFill>
                  <a:srgbClr val="E5E0DF"/>
                </a:solidFill>
                <a:latin typeface="Inter Bold" pitchFamily="34" charset="0"/>
                <a:ea typeface="Inter Bold" pitchFamily="34" charset="-122"/>
                <a:cs typeface="Inter Bold" pitchFamily="34" charset="-120"/>
              </a:rPr>
              <a:t>Normativa Estatal</a:t>
            </a:r>
            <a:endParaRPr lang="en-US" sz="1950" dirty="0"/>
          </a:p>
        </p:txBody>
      </p:sp>
      <p:sp>
        <p:nvSpPr>
          <p:cNvPr id="6" name="Text 3"/>
          <p:cNvSpPr/>
          <p:nvPr/>
        </p:nvSpPr>
        <p:spPr>
          <a:xfrm>
            <a:off x="6407587" y="2146816"/>
            <a:ext cx="7301627" cy="649605"/>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E5E0DF"/>
                </a:solidFill>
                <a:latin typeface="Inter" pitchFamily="34" charset="0"/>
                <a:ea typeface="Inter" pitchFamily="34" charset="-122"/>
                <a:cs typeface="Inter" pitchFamily="34" charset="-120"/>
              </a:rPr>
              <a:t>Llei Orgànica 3/2022, d'ordenació i integració de la Formació Professional</a:t>
            </a:r>
            <a:endParaRPr lang="en-US" sz="1550" dirty="0"/>
          </a:p>
        </p:txBody>
      </p:sp>
      <p:sp>
        <p:nvSpPr>
          <p:cNvPr id="7" name="Text 4"/>
          <p:cNvSpPr/>
          <p:nvPr/>
        </p:nvSpPr>
        <p:spPr>
          <a:xfrm>
            <a:off x="6407587" y="2867382"/>
            <a:ext cx="7301627" cy="649605"/>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E5E0DF"/>
                </a:solidFill>
                <a:latin typeface="Inter" pitchFamily="34" charset="0"/>
                <a:ea typeface="Inter" pitchFamily="34" charset="-122"/>
                <a:cs typeface="Inter" pitchFamily="34" charset="-120"/>
              </a:rPr>
              <a:t>Reial Decret 659/2023, que desenvolupa l'ordenació del Sistema de Formació Professional</a:t>
            </a:r>
            <a:endParaRPr lang="en-US" sz="1550" dirty="0"/>
          </a:p>
        </p:txBody>
      </p:sp>
      <p:sp>
        <p:nvSpPr>
          <p:cNvPr id="8" name="Text 5"/>
          <p:cNvSpPr/>
          <p:nvPr/>
        </p:nvSpPr>
        <p:spPr>
          <a:xfrm>
            <a:off x="6407587" y="3587948"/>
            <a:ext cx="7301627"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E5E0DF"/>
                </a:solidFill>
                <a:latin typeface="Inter" pitchFamily="34" charset="0"/>
                <a:ea typeface="Inter" pitchFamily="34" charset="-122"/>
                <a:cs typeface="Inter" pitchFamily="34" charset="-120"/>
              </a:rPr>
              <a:t>Llei Orgànica 3/2020, que modifica la Llei Orgànica 2/2006, d'Educació</a:t>
            </a:r>
            <a:endParaRPr lang="en-US" sz="1550" dirty="0"/>
          </a:p>
        </p:txBody>
      </p:sp>
      <p:sp>
        <p:nvSpPr>
          <p:cNvPr id="9" name="Text 6"/>
          <p:cNvSpPr/>
          <p:nvPr/>
        </p:nvSpPr>
        <p:spPr>
          <a:xfrm>
            <a:off x="6407587" y="3983712"/>
            <a:ext cx="7301627" cy="649605"/>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E5E0DF"/>
                </a:solidFill>
                <a:latin typeface="Inter" pitchFamily="34" charset="0"/>
                <a:ea typeface="Inter" pitchFamily="34" charset="-122"/>
                <a:cs typeface="Inter" pitchFamily="34" charset="-120"/>
              </a:rPr>
              <a:t>Reial Decret 405/2023, d'actualització dels títols de la formació professional</a:t>
            </a:r>
            <a:endParaRPr lang="en-US" sz="1550" dirty="0"/>
          </a:p>
        </p:txBody>
      </p:sp>
      <p:sp>
        <p:nvSpPr>
          <p:cNvPr id="10" name="Shape 7"/>
          <p:cNvSpPr/>
          <p:nvPr/>
        </p:nvSpPr>
        <p:spPr>
          <a:xfrm>
            <a:off x="6196965" y="5046940"/>
            <a:ext cx="7722870" cy="2626281"/>
          </a:xfrm>
          <a:prstGeom prst="roundRect">
            <a:avLst>
              <a:gd name="adj" fmla="val 3247"/>
            </a:avLst>
          </a:prstGeom>
          <a:solidFill>
            <a:srgbClr val="110080"/>
          </a:solidFill>
          <a:ln w="7620">
            <a:solidFill>
              <a:srgbClr val="2A1999"/>
            </a:solidFill>
            <a:prstDash val="solid"/>
          </a:ln>
        </p:spPr>
      </p:sp>
      <p:sp>
        <p:nvSpPr>
          <p:cNvPr id="11" name="Text 8"/>
          <p:cNvSpPr/>
          <p:nvPr/>
        </p:nvSpPr>
        <p:spPr>
          <a:xfrm>
            <a:off x="6407587" y="5257562"/>
            <a:ext cx="4723328" cy="317302"/>
          </a:xfrm>
          <a:prstGeom prst="rect">
            <a:avLst/>
          </a:prstGeom>
          <a:noFill/>
          <a:ln/>
        </p:spPr>
        <p:txBody>
          <a:bodyPr wrap="none" lIns="0" tIns="0" rIns="0" bIns="0" rtlCol="0" anchor="t"/>
          <a:lstStyle/>
          <a:p>
            <a:pPr algn="l" indent="0" marL="0">
              <a:lnSpc>
                <a:spcPts val="2450"/>
              </a:lnSpc>
              <a:buNone/>
            </a:pPr>
            <a:r>
              <a:rPr lang="en-US" sz="1950" b="1" dirty="0">
                <a:solidFill>
                  <a:srgbClr val="E5E0DF"/>
                </a:solidFill>
                <a:latin typeface="Inter Bold" pitchFamily="34" charset="0"/>
                <a:ea typeface="Inter Bold" pitchFamily="34" charset="-122"/>
                <a:cs typeface="Inter Bold" pitchFamily="34" charset="-120"/>
              </a:rPr>
              <a:t>Normativa de la Comunitat Valenciana</a:t>
            </a:r>
            <a:endParaRPr lang="en-US" sz="1950" dirty="0"/>
          </a:p>
        </p:txBody>
      </p:sp>
      <p:sp>
        <p:nvSpPr>
          <p:cNvPr id="12" name="Text 9"/>
          <p:cNvSpPr/>
          <p:nvPr/>
        </p:nvSpPr>
        <p:spPr>
          <a:xfrm>
            <a:off x="6407587" y="5696664"/>
            <a:ext cx="7301627" cy="649605"/>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E5E0DF"/>
                </a:solidFill>
                <a:latin typeface="Inter" pitchFamily="34" charset="0"/>
                <a:ea typeface="Inter" pitchFamily="34" charset="-122"/>
                <a:cs typeface="Inter" pitchFamily="34" charset="-120"/>
              </a:rPr>
              <a:t>DECRET 252/2019, de regulació de l'organització i funcionament dels centres públics</a:t>
            </a:r>
            <a:endParaRPr lang="en-US" sz="1550" dirty="0"/>
          </a:p>
        </p:txBody>
      </p:sp>
      <p:sp>
        <p:nvSpPr>
          <p:cNvPr id="13" name="Text 10"/>
          <p:cNvSpPr/>
          <p:nvPr/>
        </p:nvSpPr>
        <p:spPr>
          <a:xfrm>
            <a:off x="6407587" y="6417231"/>
            <a:ext cx="7301627"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E5E0DF"/>
                </a:solidFill>
                <a:latin typeface="Inter" pitchFamily="34" charset="0"/>
                <a:ea typeface="Inter" pitchFamily="34" charset="-122"/>
                <a:cs typeface="Inter" pitchFamily="34" charset="-120"/>
              </a:rPr>
              <a:t>ORDRE 60/2012, normativa autonòmica del cicle</a:t>
            </a:r>
            <a:endParaRPr lang="en-US" sz="1550" dirty="0"/>
          </a:p>
        </p:txBody>
      </p:sp>
      <p:sp>
        <p:nvSpPr>
          <p:cNvPr id="14" name="Text 11"/>
          <p:cNvSpPr/>
          <p:nvPr/>
        </p:nvSpPr>
        <p:spPr>
          <a:xfrm>
            <a:off x="6407587" y="6812994"/>
            <a:ext cx="7301627" cy="649605"/>
          </a:xfrm>
          <a:prstGeom prst="rect">
            <a:avLst/>
          </a:prstGeom>
          <a:noFill/>
          <a:ln/>
        </p:spPr>
        <p:txBody>
          <a:bodyPr wrap="square" lIns="0" tIns="0" rIns="0" bIns="0" rtlCol="0" anchor="t"/>
          <a:lstStyle/>
          <a:p>
            <a:pPr algn="l" marL="342900" indent="-342900">
              <a:lnSpc>
                <a:spcPts val="2550"/>
              </a:lnSpc>
              <a:buSzPct val="100000"/>
              <a:buChar char="•"/>
            </a:pPr>
            <a:r>
              <a:rPr lang="en-US" sz="1550" dirty="0">
                <a:solidFill>
                  <a:srgbClr val="E5E0DF"/>
                </a:solidFill>
                <a:latin typeface="Inter" pitchFamily="34" charset="0"/>
                <a:ea typeface="Inter" pitchFamily="34" charset="-122"/>
                <a:cs typeface="Inter" pitchFamily="34" charset="-120"/>
              </a:rPr>
              <a:t>ORDRE 08/2025, que regula l'avaluació del procés d'ensenyament-aprenentatge en cicles formatius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4843" y="644247"/>
            <a:ext cx="12703612" cy="575786"/>
          </a:xfrm>
          <a:prstGeom prst="rect">
            <a:avLst/>
          </a:prstGeom>
          <a:noFill/>
          <a:ln/>
        </p:spPr>
        <p:txBody>
          <a:bodyPr wrap="none" lIns="0" tIns="0" rIns="0" bIns="0" rtlCol="0" anchor="t"/>
          <a:lstStyle/>
          <a:p>
            <a:pPr algn="l" indent="0" marL="0">
              <a:lnSpc>
                <a:spcPts val="4500"/>
              </a:lnSpc>
              <a:buNone/>
            </a:pPr>
            <a:r>
              <a:rPr lang="en-US" sz="3600" b="1" dirty="0">
                <a:solidFill>
                  <a:srgbClr val="FFFFFF"/>
                </a:solidFill>
                <a:latin typeface="Inter Bold" pitchFamily="34" charset="0"/>
                <a:ea typeface="Inter Bold" pitchFamily="34" charset="-122"/>
                <a:cs typeface="Inter Bold" pitchFamily="34" charset="-120"/>
              </a:rPr>
              <a:t>Resultats d'Aprenentatge (RA) i Criteris d'Avaluació (CA)</a:t>
            </a:r>
            <a:endParaRPr lang="en-US" sz="3600" dirty="0"/>
          </a:p>
        </p:txBody>
      </p:sp>
      <p:sp>
        <p:nvSpPr>
          <p:cNvPr id="3" name="Shape 1"/>
          <p:cNvSpPr/>
          <p:nvPr/>
        </p:nvSpPr>
        <p:spPr>
          <a:xfrm>
            <a:off x="7303770" y="1588532"/>
            <a:ext cx="22860" cy="5996702"/>
          </a:xfrm>
          <a:prstGeom prst="roundRect">
            <a:avLst>
              <a:gd name="adj" fmla="val 338553"/>
            </a:avLst>
          </a:prstGeom>
          <a:solidFill>
            <a:srgbClr val="2A1999"/>
          </a:solidFill>
          <a:ln/>
        </p:spPr>
      </p:sp>
      <p:sp>
        <p:nvSpPr>
          <p:cNvPr id="4" name="Shape 2"/>
          <p:cNvSpPr/>
          <p:nvPr/>
        </p:nvSpPr>
        <p:spPr>
          <a:xfrm>
            <a:off x="6577965" y="1784390"/>
            <a:ext cx="552807" cy="22860"/>
          </a:xfrm>
          <a:prstGeom prst="roundRect">
            <a:avLst>
              <a:gd name="adj" fmla="val 338553"/>
            </a:avLst>
          </a:prstGeom>
          <a:solidFill>
            <a:srgbClr val="2A1999"/>
          </a:solidFill>
          <a:ln/>
        </p:spPr>
      </p:sp>
      <p:sp>
        <p:nvSpPr>
          <p:cNvPr id="5" name="Shape 3"/>
          <p:cNvSpPr/>
          <p:nvPr/>
        </p:nvSpPr>
        <p:spPr>
          <a:xfrm>
            <a:off x="7107912" y="1588532"/>
            <a:ext cx="414576" cy="414576"/>
          </a:xfrm>
          <a:prstGeom prst="roundRect">
            <a:avLst>
              <a:gd name="adj" fmla="val 18668"/>
            </a:avLst>
          </a:prstGeom>
          <a:solidFill>
            <a:srgbClr val="110080"/>
          </a:solidFill>
          <a:ln w="7620">
            <a:solidFill>
              <a:srgbClr val="2A1999"/>
            </a:solidFill>
            <a:prstDash val="solid"/>
          </a:ln>
        </p:spPr>
      </p:sp>
      <p:pic>
        <p:nvPicPr>
          <p:cNvPr id="6" name="Image 0" descr="preencoded.png">    </p:cNvPr>
          <p:cNvPicPr>
            <a:picLocks noChangeAspect="1"/>
          </p:cNvPicPr>
          <p:nvPr/>
        </p:nvPicPr>
        <p:blipFill>
          <a:blip r:embed="rId1"/>
          <a:stretch>
            <a:fillRect/>
          </a:stretch>
        </p:blipFill>
        <p:spPr>
          <a:xfrm>
            <a:off x="7177028" y="1623120"/>
            <a:ext cx="276344" cy="345400"/>
          </a:xfrm>
          <a:prstGeom prst="rect">
            <a:avLst/>
          </a:prstGeom>
        </p:spPr>
      </p:pic>
      <p:sp>
        <p:nvSpPr>
          <p:cNvPr id="7" name="Text 4"/>
          <p:cNvSpPr/>
          <p:nvPr/>
        </p:nvSpPr>
        <p:spPr>
          <a:xfrm>
            <a:off x="766048" y="1651873"/>
            <a:ext cx="5627846" cy="287893"/>
          </a:xfrm>
          <a:prstGeom prst="rect">
            <a:avLst/>
          </a:prstGeom>
          <a:noFill/>
          <a:ln/>
        </p:spPr>
        <p:txBody>
          <a:bodyPr wrap="none" lIns="0" tIns="0" rIns="0" bIns="0" rtlCol="0" anchor="t"/>
          <a:lstStyle/>
          <a:p>
            <a:pPr algn="r" indent="0" marL="0">
              <a:lnSpc>
                <a:spcPts val="2250"/>
              </a:lnSpc>
              <a:buNone/>
            </a:pPr>
            <a:r>
              <a:rPr lang="en-US" sz="1800" b="1" dirty="0">
                <a:solidFill>
                  <a:srgbClr val="E5E0DF"/>
                </a:solidFill>
                <a:latin typeface="Inter Bold" pitchFamily="34" charset="0"/>
                <a:ea typeface="Inter Bold" pitchFamily="34" charset="-122"/>
                <a:cs typeface="Inter Bold" pitchFamily="34" charset="-120"/>
              </a:rPr>
              <a:t>RA 1: Reconeix l'estructura de les xarxes de dades</a:t>
            </a:r>
            <a:endParaRPr lang="en-US" sz="1800" dirty="0"/>
          </a:p>
        </p:txBody>
      </p:sp>
      <p:sp>
        <p:nvSpPr>
          <p:cNvPr id="8" name="Text 5"/>
          <p:cNvSpPr/>
          <p:nvPr/>
        </p:nvSpPr>
        <p:spPr>
          <a:xfrm>
            <a:off x="644843" y="2050256"/>
            <a:ext cx="5749052" cy="1179195"/>
          </a:xfrm>
          <a:prstGeom prst="rect">
            <a:avLst/>
          </a:prstGeom>
          <a:noFill/>
          <a:ln/>
        </p:spPr>
        <p:txBody>
          <a:bodyPr wrap="square" lIns="0" tIns="0" rIns="0" bIns="0" rtlCol="0" anchor="t"/>
          <a:lstStyle/>
          <a:p>
            <a:pPr algn="r" indent="0" marL="0">
              <a:lnSpc>
                <a:spcPts val="2300"/>
              </a:lnSpc>
              <a:buNone/>
            </a:pPr>
            <a:r>
              <a:rPr lang="en-US" sz="1450" dirty="0">
                <a:solidFill>
                  <a:srgbClr val="E5E0DF"/>
                </a:solidFill>
                <a:latin typeface="Inter" pitchFamily="34" charset="0"/>
                <a:ea typeface="Inter" pitchFamily="34" charset="-122"/>
                <a:cs typeface="Inter" pitchFamily="34" charset="-120"/>
              </a:rPr>
              <a:t>Identificació d'elements funcionals, físics i lògics de xarxes virtuals (bridges, targetes de xarxa virtual, etc.). Diferenciació de dispositius d'interconnexió virtuals (virtual switches/bridges, virtual NICs).</a:t>
            </a:r>
            <a:endParaRPr lang="en-US" sz="1450" dirty="0"/>
          </a:p>
        </p:txBody>
      </p:sp>
      <p:sp>
        <p:nvSpPr>
          <p:cNvPr id="9" name="Shape 6"/>
          <p:cNvSpPr/>
          <p:nvPr/>
        </p:nvSpPr>
        <p:spPr>
          <a:xfrm>
            <a:off x="7499628" y="2889885"/>
            <a:ext cx="552807" cy="22860"/>
          </a:xfrm>
          <a:prstGeom prst="roundRect">
            <a:avLst>
              <a:gd name="adj" fmla="val 338553"/>
            </a:avLst>
          </a:prstGeom>
          <a:solidFill>
            <a:srgbClr val="2A1999"/>
          </a:solidFill>
          <a:ln/>
        </p:spPr>
      </p:sp>
      <p:sp>
        <p:nvSpPr>
          <p:cNvPr id="10" name="Shape 7"/>
          <p:cNvSpPr/>
          <p:nvPr/>
        </p:nvSpPr>
        <p:spPr>
          <a:xfrm>
            <a:off x="7107912" y="2694027"/>
            <a:ext cx="414576" cy="414576"/>
          </a:xfrm>
          <a:prstGeom prst="roundRect">
            <a:avLst>
              <a:gd name="adj" fmla="val 18668"/>
            </a:avLst>
          </a:prstGeom>
          <a:solidFill>
            <a:srgbClr val="110080"/>
          </a:solidFill>
          <a:ln w="7620">
            <a:solidFill>
              <a:srgbClr val="2A1999"/>
            </a:solidFill>
            <a:prstDash val="solid"/>
          </a:ln>
        </p:spPr>
      </p:sp>
      <p:pic>
        <p:nvPicPr>
          <p:cNvPr id="11" name="Image 1" descr="preencoded.png">    </p:cNvPr>
          <p:cNvPicPr>
            <a:picLocks noChangeAspect="1"/>
          </p:cNvPicPr>
          <p:nvPr/>
        </p:nvPicPr>
        <p:blipFill>
          <a:blip r:embed="rId2"/>
          <a:stretch>
            <a:fillRect/>
          </a:stretch>
        </p:blipFill>
        <p:spPr>
          <a:xfrm>
            <a:off x="7177028" y="2728615"/>
            <a:ext cx="276344" cy="345400"/>
          </a:xfrm>
          <a:prstGeom prst="rect">
            <a:avLst/>
          </a:prstGeom>
        </p:spPr>
      </p:pic>
      <p:sp>
        <p:nvSpPr>
          <p:cNvPr id="12" name="Text 8"/>
          <p:cNvSpPr/>
          <p:nvPr/>
        </p:nvSpPr>
        <p:spPr>
          <a:xfrm>
            <a:off x="8236506" y="2757368"/>
            <a:ext cx="5134094" cy="287893"/>
          </a:xfrm>
          <a:prstGeom prst="rect">
            <a:avLst/>
          </a:prstGeom>
          <a:noFill/>
          <a:ln/>
        </p:spPr>
        <p:txBody>
          <a:bodyPr wrap="none" lIns="0" tIns="0" rIns="0" bIns="0" rtlCol="0" anchor="t"/>
          <a:lstStyle/>
          <a:p>
            <a:pPr algn="l" indent="0" marL="0">
              <a:lnSpc>
                <a:spcPts val="2250"/>
              </a:lnSpc>
              <a:buNone/>
            </a:pPr>
            <a:r>
              <a:rPr lang="en-US" sz="1800" b="1" dirty="0">
                <a:solidFill>
                  <a:srgbClr val="E5E0DF"/>
                </a:solidFill>
                <a:latin typeface="Inter Bold" pitchFamily="34" charset="0"/>
                <a:ea typeface="Inter Bold" pitchFamily="34" charset="-122"/>
                <a:cs typeface="Inter Bold" pitchFamily="34" charset="-120"/>
              </a:rPr>
              <a:t>RA 2: Integra ordinadors i perifèrics en xarxes</a:t>
            </a:r>
            <a:endParaRPr lang="en-US" sz="1800" dirty="0"/>
          </a:p>
        </p:txBody>
      </p:sp>
      <p:sp>
        <p:nvSpPr>
          <p:cNvPr id="13" name="Text 9"/>
          <p:cNvSpPr/>
          <p:nvPr/>
        </p:nvSpPr>
        <p:spPr>
          <a:xfrm>
            <a:off x="8236506" y="3155752"/>
            <a:ext cx="5749052" cy="1179195"/>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Inter" pitchFamily="34" charset="0"/>
                <a:ea typeface="Inter" pitchFamily="34" charset="-122"/>
                <a:cs typeface="Inter" pitchFamily="34" charset="-120"/>
              </a:rPr>
              <a:t>Ús de direccionament IP en VMs i Contenidors. Configuració d'adaptadors de xarxa virtuals. Integració de VMs/Contenidors en xarxes virtuals. Comprovació de la connectivitat. Monitorització de la xarxa.</a:t>
            </a:r>
            <a:endParaRPr lang="en-US" sz="1450" dirty="0"/>
          </a:p>
        </p:txBody>
      </p:sp>
      <p:sp>
        <p:nvSpPr>
          <p:cNvPr id="14" name="Shape 10"/>
          <p:cNvSpPr/>
          <p:nvPr/>
        </p:nvSpPr>
        <p:spPr>
          <a:xfrm>
            <a:off x="6577965" y="3894534"/>
            <a:ext cx="552807" cy="22860"/>
          </a:xfrm>
          <a:prstGeom prst="roundRect">
            <a:avLst>
              <a:gd name="adj" fmla="val 338553"/>
            </a:avLst>
          </a:prstGeom>
          <a:solidFill>
            <a:srgbClr val="2A1999"/>
          </a:solidFill>
          <a:ln/>
        </p:spPr>
      </p:sp>
      <p:sp>
        <p:nvSpPr>
          <p:cNvPr id="15" name="Shape 11"/>
          <p:cNvSpPr/>
          <p:nvPr/>
        </p:nvSpPr>
        <p:spPr>
          <a:xfrm>
            <a:off x="7107912" y="3698677"/>
            <a:ext cx="414576" cy="414576"/>
          </a:xfrm>
          <a:prstGeom prst="roundRect">
            <a:avLst>
              <a:gd name="adj" fmla="val 18668"/>
            </a:avLst>
          </a:prstGeom>
          <a:solidFill>
            <a:srgbClr val="110080"/>
          </a:solidFill>
          <a:ln w="7620">
            <a:solidFill>
              <a:srgbClr val="2A1999"/>
            </a:solidFill>
            <a:prstDash val="solid"/>
          </a:ln>
        </p:spPr>
      </p:sp>
      <p:pic>
        <p:nvPicPr>
          <p:cNvPr id="16" name="Image 2" descr="preencoded.png">    </p:cNvPr>
          <p:cNvPicPr>
            <a:picLocks noChangeAspect="1"/>
          </p:cNvPicPr>
          <p:nvPr/>
        </p:nvPicPr>
        <p:blipFill>
          <a:blip r:embed="rId3"/>
          <a:stretch>
            <a:fillRect/>
          </a:stretch>
        </p:blipFill>
        <p:spPr>
          <a:xfrm>
            <a:off x="7177028" y="3733264"/>
            <a:ext cx="276344" cy="345400"/>
          </a:xfrm>
          <a:prstGeom prst="rect">
            <a:avLst/>
          </a:prstGeom>
        </p:spPr>
      </p:pic>
      <p:sp>
        <p:nvSpPr>
          <p:cNvPr id="17" name="Text 12"/>
          <p:cNvSpPr/>
          <p:nvPr/>
        </p:nvSpPr>
        <p:spPr>
          <a:xfrm>
            <a:off x="2885361" y="3762018"/>
            <a:ext cx="3508534" cy="287893"/>
          </a:xfrm>
          <a:prstGeom prst="rect">
            <a:avLst/>
          </a:prstGeom>
          <a:noFill/>
          <a:ln/>
        </p:spPr>
        <p:txBody>
          <a:bodyPr wrap="none" lIns="0" tIns="0" rIns="0" bIns="0" rtlCol="0" anchor="t"/>
          <a:lstStyle/>
          <a:p>
            <a:pPr algn="r" indent="0" marL="0">
              <a:lnSpc>
                <a:spcPts val="2250"/>
              </a:lnSpc>
              <a:buNone/>
            </a:pPr>
            <a:r>
              <a:rPr lang="en-US" sz="1800" b="1" dirty="0">
                <a:solidFill>
                  <a:srgbClr val="E5E0DF"/>
                </a:solidFill>
                <a:latin typeface="Inter Bold" pitchFamily="34" charset="0"/>
                <a:ea typeface="Inter Bold" pitchFamily="34" charset="-122"/>
                <a:cs typeface="Inter Bold" pitchFamily="34" charset="-120"/>
              </a:rPr>
              <a:t>RA 3: Administra commutadors</a:t>
            </a:r>
            <a:endParaRPr lang="en-US" sz="1800" dirty="0"/>
          </a:p>
        </p:txBody>
      </p:sp>
      <p:sp>
        <p:nvSpPr>
          <p:cNvPr id="18" name="Text 13"/>
          <p:cNvSpPr/>
          <p:nvPr/>
        </p:nvSpPr>
        <p:spPr>
          <a:xfrm>
            <a:off x="644843" y="4160401"/>
            <a:ext cx="5749052" cy="884396"/>
          </a:xfrm>
          <a:prstGeom prst="rect">
            <a:avLst/>
          </a:prstGeom>
          <a:noFill/>
          <a:ln/>
        </p:spPr>
        <p:txBody>
          <a:bodyPr wrap="square" lIns="0" tIns="0" rIns="0" bIns="0" rtlCol="0" anchor="t"/>
          <a:lstStyle/>
          <a:p>
            <a:pPr algn="r" indent="0" marL="0">
              <a:lnSpc>
                <a:spcPts val="2300"/>
              </a:lnSpc>
              <a:buNone/>
            </a:pPr>
            <a:r>
              <a:rPr lang="en-US" sz="1450" dirty="0">
                <a:solidFill>
                  <a:srgbClr val="E5E0DF"/>
                </a:solidFill>
                <a:latin typeface="Inter" pitchFamily="34" charset="0"/>
                <a:ea typeface="Inter" pitchFamily="34" charset="-122"/>
                <a:cs typeface="Inter" pitchFamily="34" charset="-120"/>
              </a:rPr>
              <a:t>Criteris adaptats a la configuració i gestió de virtual bridges (Linux Bridge / OVS) dins de Proxmox VE, que actuen com a commutadors virtuals.</a:t>
            </a:r>
            <a:endParaRPr lang="en-US" sz="1450" dirty="0"/>
          </a:p>
        </p:txBody>
      </p:sp>
      <p:sp>
        <p:nvSpPr>
          <p:cNvPr id="19" name="Shape 14"/>
          <p:cNvSpPr/>
          <p:nvPr/>
        </p:nvSpPr>
        <p:spPr>
          <a:xfrm>
            <a:off x="7499628" y="4899303"/>
            <a:ext cx="552807" cy="22860"/>
          </a:xfrm>
          <a:prstGeom prst="roundRect">
            <a:avLst>
              <a:gd name="adj" fmla="val 338553"/>
            </a:avLst>
          </a:prstGeom>
          <a:solidFill>
            <a:srgbClr val="2A1999"/>
          </a:solidFill>
          <a:ln/>
        </p:spPr>
      </p:sp>
      <p:sp>
        <p:nvSpPr>
          <p:cNvPr id="20" name="Shape 15"/>
          <p:cNvSpPr/>
          <p:nvPr/>
        </p:nvSpPr>
        <p:spPr>
          <a:xfrm>
            <a:off x="7107912" y="4703445"/>
            <a:ext cx="414576" cy="414576"/>
          </a:xfrm>
          <a:prstGeom prst="roundRect">
            <a:avLst>
              <a:gd name="adj" fmla="val 18668"/>
            </a:avLst>
          </a:prstGeom>
          <a:solidFill>
            <a:srgbClr val="110080"/>
          </a:solidFill>
          <a:ln w="7620">
            <a:solidFill>
              <a:srgbClr val="2A1999"/>
            </a:solidFill>
            <a:prstDash val="solid"/>
          </a:ln>
        </p:spPr>
      </p:sp>
      <p:pic>
        <p:nvPicPr>
          <p:cNvPr id="21" name="Image 3" descr="preencoded.png">    </p:cNvPr>
          <p:cNvPicPr>
            <a:picLocks noChangeAspect="1"/>
          </p:cNvPicPr>
          <p:nvPr/>
        </p:nvPicPr>
        <p:blipFill>
          <a:blip r:embed="rId4"/>
          <a:stretch>
            <a:fillRect/>
          </a:stretch>
        </p:blipFill>
        <p:spPr>
          <a:xfrm>
            <a:off x="7177028" y="4738033"/>
            <a:ext cx="276344" cy="345400"/>
          </a:xfrm>
          <a:prstGeom prst="rect">
            <a:avLst/>
          </a:prstGeom>
        </p:spPr>
      </p:pic>
      <p:sp>
        <p:nvSpPr>
          <p:cNvPr id="22" name="Text 16"/>
          <p:cNvSpPr/>
          <p:nvPr/>
        </p:nvSpPr>
        <p:spPr>
          <a:xfrm>
            <a:off x="8236506" y="4766786"/>
            <a:ext cx="5749052" cy="575786"/>
          </a:xfrm>
          <a:prstGeom prst="rect">
            <a:avLst/>
          </a:prstGeom>
          <a:noFill/>
          <a:ln/>
        </p:spPr>
        <p:txBody>
          <a:bodyPr wrap="square" lIns="0" tIns="0" rIns="0" bIns="0" rtlCol="0" anchor="t"/>
          <a:lstStyle/>
          <a:p>
            <a:pPr algn="l" indent="0" marL="0">
              <a:lnSpc>
                <a:spcPts val="2250"/>
              </a:lnSpc>
              <a:buNone/>
            </a:pPr>
            <a:r>
              <a:rPr lang="en-US" sz="1800" b="1" dirty="0">
                <a:solidFill>
                  <a:srgbClr val="E5E0DF"/>
                </a:solidFill>
                <a:latin typeface="Inter Bold" pitchFamily="34" charset="0"/>
                <a:ea typeface="Inter Bold" pitchFamily="34" charset="-122"/>
                <a:cs typeface="Inter Bold" pitchFamily="34" charset="-120"/>
              </a:rPr>
              <a:t>RA 4 i 5: Administra routers i configura xarxes locals virtuals</a:t>
            </a:r>
            <a:endParaRPr lang="en-US" sz="1800" dirty="0"/>
          </a:p>
        </p:txBody>
      </p:sp>
      <p:sp>
        <p:nvSpPr>
          <p:cNvPr id="23" name="Text 17"/>
          <p:cNvSpPr/>
          <p:nvPr/>
        </p:nvSpPr>
        <p:spPr>
          <a:xfrm>
            <a:off x="8236506" y="5453063"/>
            <a:ext cx="5749052" cy="1179195"/>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Inter" pitchFamily="34" charset="0"/>
                <a:ea typeface="Inter" pitchFamily="34" charset="-122"/>
                <a:cs typeface="Inter" pitchFamily="34" charset="-120"/>
              </a:rPr>
              <a:t>Configuració d'una màquina virtual o contenidor LXC com a router o firewall. Implementació de VLANs en els virtual bridges de Proxmox. Ús d'un VM/CT com a router per a inter-VLAN routing.</a:t>
            </a:r>
            <a:endParaRPr lang="en-US" sz="1450" dirty="0"/>
          </a:p>
        </p:txBody>
      </p:sp>
      <p:sp>
        <p:nvSpPr>
          <p:cNvPr id="24" name="Shape 18"/>
          <p:cNvSpPr/>
          <p:nvPr/>
        </p:nvSpPr>
        <p:spPr>
          <a:xfrm>
            <a:off x="6577965" y="6047899"/>
            <a:ext cx="552807" cy="22860"/>
          </a:xfrm>
          <a:prstGeom prst="roundRect">
            <a:avLst>
              <a:gd name="adj" fmla="val 338553"/>
            </a:avLst>
          </a:prstGeom>
          <a:solidFill>
            <a:srgbClr val="2A1999"/>
          </a:solidFill>
          <a:ln/>
        </p:spPr>
      </p:sp>
      <p:sp>
        <p:nvSpPr>
          <p:cNvPr id="25" name="Shape 19"/>
          <p:cNvSpPr/>
          <p:nvPr/>
        </p:nvSpPr>
        <p:spPr>
          <a:xfrm>
            <a:off x="7107912" y="5852041"/>
            <a:ext cx="414576" cy="414576"/>
          </a:xfrm>
          <a:prstGeom prst="roundRect">
            <a:avLst>
              <a:gd name="adj" fmla="val 18668"/>
            </a:avLst>
          </a:prstGeom>
          <a:solidFill>
            <a:srgbClr val="110080"/>
          </a:solidFill>
          <a:ln w="7620">
            <a:solidFill>
              <a:srgbClr val="2A1999"/>
            </a:solidFill>
            <a:prstDash val="solid"/>
          </a:ln>
        </p:spPr>
      </p:sp>
      <p:sp>
        <p:nvSpPr>
          <p:cNvPr id="26" name="Text 20"/>
          <p:cNvSpPr/>
          <p:nvPr/>
        </p:nvSpPr>
        <p:spPr>
          <a:xfrm>
            <a:off x="7177028" y="5886629"/>
            <a:ext cx="276344" cy="345400"/>
          </a:xfrm>
          <a:prstGeom prst="rect">
            <a:avLst/>
          </a:prstGeom>
          <a:noFill/>
          <a:ln/>
        </p:spPr>
        <p:txBody>
          <a:bodyPr wrap="none" lIns="0" tIns="0" rIns="0" bIns="0" rtlCol="0" anchor="t"/>
          <a:lstStyle/>
          <a:p>
            <a:pPr algn="ctr" indent="0" marL="0">
              <a:lnSpc>
                <a:spcPts val="2150"/>
              </a:lnSpc>
              <a:buNone/>
            </a:pPr>
            <a:r>
              <a:rPr lang="en-US" sz="2150" b="1" dirty="0">
                <a:solidFill>
                  <a:srgbClr val="E5E0DF"/>
                </a:solidFill>
                <a:latin typeface="Inter Bold" pitchFamily="34" charset="0"/>
                <a:ea typeface="Inter Bold" pitchFamily="34" charset="-122"/>
                <a:cs typeface="Inter Bold" pitchFamily="34" charset="-120"/>
              </a:rPr>
              <a:t>5</a:t>
            </a:r>
            <a:endParaRPr lang="en-US" sz="2150" dirty="0"/>
          </a:p>
        </p:txBody>
      </p:sp>
      <p:sp>
        <p:nvSpPr>
          <p:cNvPr id="27" name="Text 21"/>
          <p:cNvSpPr/>
          <p:nvPr/>
        </p:nvSpPr>
        <p:spPr>
          <a:xfrm>
            <a:off x="4090630" y="5915382"/>
            <a:ext cx="2303264" cy="287893"/>
          </a:xfrm>
          <a:prstGeom prst="rect">
            <a:avLst/>
          </a:prstGeom>
          <a:noFill/>
          <a:ln/>
        </p:spPr>
        <p:txBody>
          <a:bodyPr wrap="none" lIns="0" tIns="0" rIns="0" bIns="0" rtlCol="0" anchor="t"/>
          <a:lstStyle/>
          <a:p>
            <a:pPr algn="r" indent="0" marL="0">
              <a:lnSpc>
                <a:spcPts val="2250"/>
              </a:lnSpc>
              <a:buNone/>
            </a:pPr>
            <a:endParaRPr lang="en-US" sz="1800" dirty="0"/>
          </a:p>
        </p:txBody>
      </p:sp>
      <p:sp>
        <p:nvSpPr>
          <p:cNvPr id="28" name="Text 22"/>
          <p:cNvSpPr/>
          <p:nvPr/>
        </p:nvSpPr>
        <p:spPr>
          <a:xfrm>
            <a:off x="644843" y="6313765"/>
            <a:ext cx="5749052" cy="294799"/>
          </a:xfrm>
          <a:prstGeom prst="rect">
            <a:avLst/>
          </a:prstGeom>
          <a:noFill/>
          <a:ln/>
        </p:spPr>
        <p:txBody>
          <a:bodyPr wrap="none" lIns="0" tIns="0" rIns="0" bIns="0" rtlCol="0" anchor="t"/>
          <a:lstStyle/>
          <a:p>
            <a:pPr algn="r" indent="0" marL="0">
              <a:lnSpc>
                <a:spcPts val="2300"/>
              </a:lnSpc>
              <a:buNone/>
            </a:pP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9715" y="563880"/>
            <a:ext cx="12139493" cy="517565"/>
          </a:xfrm>
          <a:prstGeom prst="rect">
            <a:avLst/>
          </a:prstGeom>
          <a:noFill/>
          <a:ln/>
        </p:spPr>
        <p:txBody>
          <a:bodyPr wrap="none" lIns="0" tIns="0" rIns="0" bIns="0" rtlCol="0" anchor="t"/>
          <a:lstStyle/>
          <a:p>
            <a:pPr algn="l" indent="0" marL="0">
              <a:lnSpc>
                <a:spcPts val="4050"/>
              </a:lnSpc>
              <a:buNone/>
            </a:pPr>
            <a:r>
              <a:rPr lang="en-US" sz="3250" b="1" dirty="0">
                <a:solidFill>
                  <a:srgbClr val="FFFFFF"/>
                </a:solidFill>
                <a:latin typeface="Inter Bold" pitchFamily="34" charset="0"/>
                <a:ea typeface="Inter Bold" pitchFamily="34" charset="-122"/>
                <a:cs typeface="Inter Bold" pitchFamily="34" charset="-120"/>
              </a:rPr>
              <a:t>Relació entre Resultats d'Aprenentatge i Criteris d'Avaluació</a:t>
            </a:r>
            <a:endParaRPr lang="en-US" sz="3250" dirty="0"/>
          </a:p>
        </p:txBody>
      </p:sp>
      <p:sp>
        <p:nvSpPr>
          <p:cNvPr id="3" name="Shape 1"/>
          <p:cNvSpPr/>
          <p:nvPr/>
        </p:nvSpPr>
        <p:spPr>
          <a:xfrm>
            <a:off x="579715" y="1412677"/>
            <a:ext cx="13470969" cy="5536883"/>
          </a:xfrm>
          <a:prstGeom prst="roundRect">
            <a:avLst>
              <a:gd name="adj" fmla="val 1256"/>
            </a:avLst>
          </a:prstGeom>
          <a:noFill/>
          <a:ln w="7620">
            <a:solidFill>
              <a:srgbClr val="FFFFFF">
                <a:alpha val="24000"/>
              </a:srgbClr>
            </a:solidFill>
            <a:prstDash val="solid"/>
          </a:ln>
        </p:spPr>
      </p:sp>
      <p:sp>
        <p:nvSpPr>
          <p:cNvPr id="4" name="Shape 2"/>
          <p:cNvSpPr/>
          <p:nvPr/>
        </p:nvSpPr>
        <p:spPr>
          <a:xfrm>
            <a:off x="587335" y="1420297"/>
            <a:ext cx="13455729" cy="478750"/>
          </a:xfrm>
          <a:prstGeom prst="rect">
            <a:avLst/>
          </a:prstGeom>
          <a:solidFill>
            <a:srgbClr val="FFFFFF">
              <a:alpha val="4000"/>
            </a:srgbClr>
          </a:solidFill>
          <a:ln/>
        </p:spPr>
      </p:sp>
      <p:sp>
        <p:nvSpPr>
          <p:cNvPr id="5" name="Text 3"/>
          <p:cNvSpPr/>
          <p:nvPr/>
        </p:nvSpPr>
        <p:spPr>
          <a:xfrm>
            <a:off x="753189" y="1527215"/>
            <a:ext cx="2222778" cy="264914"/>
          </a:xfrm>
          <a:prstGeom prst="rect">
            <a:avLst/>
          </a:prstGeom>
          <a:noFill/>
          <a:ln/>
        </p:spPr>
        <p:txBody>
          <a:bodyPr wrap="none" lIns="0" tIns="0" rIns="0" bIns="0" rtlCol="0" anchor="t"/>
          <a:lstStyle/>
          <a:p>
            <a:pPr algn="l" indent="0" marL="0">
              <a:lnSpc>
                <a:spcPts val="2050"/>
              </a:lnSpc>
              <a:buNone/>
            </a:pPr>
            <a:r>
              <a:rPr lang="en-US" sz="1300" b="1" dirty="0">
                <a:solidFill>
                  <a:srgbClr val="E5E0DF"/>
                </a:solidFill>
                <a:latin typeface="Inter" pitchFamily="34" charset="0"/>
                <a:ea typeface="Inter" pitchFamily="34" charset="-122"/>
                <a:cs typeface="Inter" pitchFamily="34" charset="-120"/>
              </a:rPr>
              <a:t>RA</a:t>
            </a:r>
            <a:endParaRPr lang="en-US" sz="1300" dirty="0"/>
          </a:p>
        </p:txBody>
      </p:sp>
      <p:sp>
        <p:nvSpPr>
          <p:cNvPr id="6" name="Text 4"/>
          <p:cNvSpPr/>
          <p:nvPr/>
        </p:nvSpPr>
        <p:spPr>
          <a:xfrm>
            <a:off x="3314819" y="1527215"/>
            <a:ext cx="5110639" cy="264914"/>
          </a:xfrm>
          <a:prstGeom prst="rect">
            <a:avLst/>
          </a:prstGeom>
          <a:noFill/>
          <a:ln/>
        </p:spPr>
        <p:txBody>
          <a:bodyPr wrap="none" lIns="0" tIns="0" rIns="0" bIns="0" rtlCol="0" anchor="t"/>
          <a:lstStyle/>
          <a:p>
            <a:pPr algn="l" indent="0" marL="0">
              <a:lnSpc>
                <a:spcPts val="2050"/>
              </a:lnSpc>
              <a:buNone/>
            </a:pPr>
            <a:r>
              <a:rPr lang="en-US" sz="1300" b="1" dirty="0">
                <a:solidFill>
                  <a:srgbClr val="E5E0DF"/>
                </a:solidFill>
                <a:latin typeface="Inter" pitchFamily="34" charset="0"/>
                <a:ea typeface="Inter" pitchFamily="34" charset="-122"/>
                <a:cs typeface="Inter" pitchFamily="34" charset="-120"/>
              </a:rPr>
              <a:t>Descripció</a:t>
            </a:r>
            <a:endParaRPr lang="en-US" sz="1300" dirty="0"/>
          </a:p>
        </p:txBody>
      </p:sp>
      <p:sp>
        <p:nvSpPr>
          <p:cNvPr id="7" name="Text 5"/>
          <p:cNvSpPr/>
          <p:nvPr/>
        </p:nvSpPr>
        <p:spPr>
          <a:xfrm>
            <a:off x="8764310" y="1527215"/>
            <a:ext cx="5113139" cy="264914"/>
          </a:xfrm>
          <a:prstGeom prst="rect">
            <a:avLst/>
          </a:prstGeom>
          <a:noFill/>
          <a:ln/>
        </p:spPr>
        <p:txBody>
          <a:bodyPr wrap="none" lIns="0" tIns="0" rIns="0" bIns="0" rtlCol="0" anchor="t"/>
          <a:lstStyle/>
          <a:p>
            <a:pPr algn="l" indent="0" marL="0">
              <a:lnSpc>
                <a:spcPts val="2050"/>
              </a:lnSpc>
              <a:buNone/>
            </a:pPr>
            <a:r>
              <a:rPr lang="en-US" sz="1300" b="1" dirty="0">
                <a:solidFill>
                  <a:srgbClr val="E5E0DF"/>
                </a:solidFill>
                <a:latin typeface="Inter" pitchFamily="34" charset="0"/>
                <a:ea typeface="Inter" pitchFamily="34" charset="-122"/>
                <a:cs typeface="Inter" pitchFamily="34" charset="-120"/>
              </a:rPr>
              <a:t>Criteris d'Avaluació</a:t>
            </a:r>
            <a:endParaRPr lang="en-US" sz="1300" dirty="0"/>
          </a:p>
        </p:txBody>
      </p:sp>
      <p:sp>
        <p:nvSpPr>
          <p:cNvPr id="8" name="Shape 6"/>
          <p:cNvSpPr/>
          <p:nvPr/>
        </p:nvSpPr>
        <p:spPr>
          <a:xfrm>
            <a:off x="587335" y="1899047"/>
            <a:ext cx="13455729" cy="743664"/>
          </a:xfrm>
          <a:prstGeom prst="rect">
            <a:avLst/>
          </a:prstGeom>
          <a:solidFill>
            <a:srgbClr val="000000">
              <a:alpha val="4000"/>
            </a:srgbClr>
          </a:solidFill>
          <a:ln/>
        </p:spPr>
      </p:sp>
      <p:sp>
        <p:nvSpPr>
          <p:cNvPr id="9" name="Text 7"/>
          <p:cNvSpPr/>
          <p:nvPr/>
        </p:nvSpPr>
        <p:spPr>
          <a:xfrm>
            <a:off x="753189" y="2005965"/>
            <a:ext cx="2222778" cy="264914"/>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RA 1</a:t>
            </a:r>
            <a:endParaRPr lang="en-US" sz="1300" dirty="0"/>
          </a:p>
        </p:txBody>
      </p:sp>
      <p:sp>
        <p:nvSpPr>
          <p:cNvPr id="10" name="Text 8"/>
          <p:cNvSpPr/>
          <p:nvPr/>
        </p:nvSpPr>
        <p:spPr>
          <a:xfrm>
            <a:off x="3314819" y="2005965"/>
            <a:ext cx="5110639" cy="52982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Reconeix l'estructura de les xarxes de dades identificant els seus elements i principis de funcionament</a:t>
            </a:r>
            <a:endParaRPr lang="en-US" sz="1300" dirty="0"/>
          </a:p>
        </p:txBody>
      </p:sp>
      <p:sp>
        <p:nvSpPr>
          <p:cNvPr id="11" name="Text 9"/>
          <p:cNvSpPr/>
          <p:nvPr/>
        </p:nvSpPr>
        <p:spPr>
          <a:xfrm>
            <a:off x="8764310" y="2005965"/>
            <a:ext cx="5113139" cy="52982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 Identificació d'elements funcionals de xarxes virtuals</a:t>
            </a:r>
            <a:pPr algn="l" indent="0" marL="0">
              <a:lnSpc>
                <a:spcPts val="2050"/>
              </a:lnSpc>
              <a:buNone/>
            </a:pPr>
            <a:pPr algn="l" indent="0" marL="0">
              <a:lnSpc>
                <a:spcPts val="2050"/>
              </a:lnSpc>
              <a:buNone/>
            </a:pPr>
            <a:r>
              <a:rPr lang="en-US" sz="1300" dirty="0">
                <a:solidFill>
                  <a:srgbClr val="E5E0DF"/>
                </a:solidFill>
                <a:latin typeface="Inter" pitchFamily="34" charset="0"/>
                <a:ea typeface="Inter" pitchFamily="34" charset="-122"/>
                <a:cs typeface="Inter" pitchFamily="34" charset="-120"/>
              </a:rPr>
              <a:t>• Diferenciació de dispositius d'interconnexió virtuals</a:t>
            </a:r>
            <a:endParaRPr lang="en-US" sz="1300" dirty="0"/>
          </a:p>
        </p:txBody>
      </p:sp>
      <p:sp>
        <p:nvSpPr>
          <p:cNvPr id="12" name="Shape 10"/>
          <p:cNvSpPr/>
          <p:nvPr/>
        </p:nvSpPr>
        <p:spPr>
          <a:xfrm>
            <a:off x="587335" y="2642711"/>
            <a:ext cx="13455729" cy="1538407"/>
          </a:xfrm>
          <a:prstGeom prst="rect">
            <a:avLst/>
          </a:prstGeom>
          <a:solidFill>
            <a:srgbClr val="FFFFFF">
              <a:alpha val="4000"/>
            </a:srgbClr>
          </a:solidFill>
          <a:ln/>
        </p:spPr>
      </p:sp>
      <p:sp>
        <p:nvSpPr>
          <p:cNvPr id="13" name="Text 11"/>
          <p:cNvSpPr/>
          <p:nvPr/>
        </p:nvSpPr>
        <p:spPr>
          <a:xfrm>
            <a:off x="753189" y="2749629"/>
            <a:ext cx="2222778" cy="264914"/>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RA 2</a:t>
            </a:r>
            <a:endParaRPr lang="en-US" sz="1300" dirty="0"/>
          </a:p>
        </p:txBody>
      </p:sp>
      <p:sp>
        <p:nvSpPr>
          <p:cNvPr id="14" name="Text 12"/>
          <p:cNvSpPr/>
          <p:nvPr/>
        </p:nvSpPr>
        <p:spPr>
          <a:xfrm>
            <a:off x="3314819" y="2749629"/>
            <a:ext cx="5110639" cy="52982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Integra ordinadors i perifèrics en xarxes cablejades i sense fil, avaluant el seu funcionament i prestacions.</a:t>
            </a:r>
            <a:endParaRPr lang="en-US" sz="1300" dirty="0"/>
          </a:p>
        </p:txBody>
      </p:sp>
      <p:sp>
        <p:nvSpPr>
          <p:cNvPr id="15" name="Text 13"/>
          <p:cNvSpPr/>
          <p:nvPr/>
        </p:nvSpPr>
        <p:spPr>
          <a:xfrm>
            <a:off x="8764310" y="2749629"/>
            <a:ext cx="5113139" cy="1324570"/>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 Direccionament IP en VMs i Contenidors</a:t>
            </a:r>
            <a:pPr algn="l" indent="0" marL="0">
              <a:lnSpc>
                <a:spcPts val="2050"/>
              </a:lnSpc>
              <a:buNone/>
            </a:pPr>
            <a:pPr algn="l" indent="0" marL="0">
              <a:lnSpc>
                <a:spcPts val="2050"/>
              </a:lnSpc>
              <a:buNone/>
            </a:pPr>
            <a:r>
              <a:rPr lang="en-US" sz="1300" dirty="0">
                <a:solidFill>
                  <a:srgbClr val="E5E0DF"/>
                </a:solidFill>
                <a:latin typeface="Inter" pitchFamily="34" charset="0"/>
                <a:ea typeface="Inter" pitchFamily="34" charset="-122"/>
                <a:cs typeface="Inter" pitchFamily="34" charset="-120"/>
              </a:rPr>
              <a:t>• Configuració d'adaptadors virtuals</a:t>
            </a:r>
            <a:pPr algn="l" indent="0" marL="0">
              <a:lnSpc>
                <a:spcPts val="2050"/>
              </a:lnSpc>
              <a:buNone/>
            </a:pPr>
            <a:pPr algn="l" indent="0" marL="0">
              <a:lnSpc>
                <a:spcPts val="2050"/>
              </a:lnSpc>
              <a:buNone/>
            </a:pPr>
            <a:r>
              <a:rPr lang="en-US" sz="1300" dirty="0">
                <a:solidFill>
                  <a:srgbClr val="E5E0DF"/>
                </a:solidFill>
                <a:latin typeface="Inter" pitchFamily="34" charset="0"/>
                <a:ea typeface="Inter" pitchFamily="34" charset="-122"/>
                <a:cs typeface="Inter" pitchFamily="34" charset="-120"/>
              </a:rPr>
              <a:t>• Integració en xarxes Proxmox</a:t>
            </a:r>
            <a:pPr algn="l" indent="0" marL="0">
              <a:lnSpc>
                <a:spcPts val="2050"/>
              </a:lnSpc>
              <a:buNone/>
            </a:pPr>
            <a:pPr algn="l" indent="0" marL="0">
              <a:lnSpc>
                <a:spcPts val="2050"/>
              </a:lnSpc>
              <a:buNone/>
            </a:pPr>
            <a:r>
              <a:rPr lang="en-US" sz="1300" dirty="0">
                <a:solidFill>
                  <a:srgbClr val="E5E0DF"/>
                </a:solidFill>
                <a:latin typeface="Inter" pitchFamily="34" charset="0"/>
                <a:ea typeface="Inter" pitchFamily="34" charset="-122"/>
                <a:cs typeface="Inter" pitchFamily="34" charset="-120"/>
              </a:rPr>
              <a:t>• Comprovació de connectivitat</a:t>
            </a:r>
            <a:pPr algn="l" indent="0" marL="0">
              <a:lnSpc>
                <a:spcPts val="2050"/>
              </a:lnSpc>
              <a:buNone/>
            </a:pPr>
            <a:pPr algn="l" indent="0" marL="0">
              <a:lnSpc>
                <a:spcPts val="2050"/>
              </a:lnSpc>
              <a:buNone/>
            </a:pPr>
            <a:r>
              <a:rPr lang="en-US" sz="1300" dirty="0">
                <a:solidFill>
                  <a:srgbClr val="E5E0DF"/>
                </a:solidFill>
                <a:latin typeface="Inter" pitchFamily="34" charset="0"/>
                <a:ea typeface="Inter" pitchFamily="34" charset="-122"/>
                <a:cs typeface="Inter" pitchFamily="34" charset="-120"/>
              </a:rPr>
              <a:t>• Monitorització de xarxa</a:t>
            </a:r>
            <a:endParaRPr lang="en-US" sz="1300" dirty="0"/>
          </a:p>
        </p:txBody>
      </p:sp>
      <p:sp>
        <p:nvSpPr>
          <p:cNvPr id="16" name="Shape 14"/>
          <p:cNvSpPr/>
          <p:nvPr/>
        </p:nvSpPr>
        <p:spPr>
          <a:xfrm>
            <a:off x="587335" y="4181118"/>
            <a:ext cx="13455729" cy="743664"/>
          </a:xfrm>
          <a:prstGeom prst="rect">
            <a:avLst/>
          </a:prstGeom>
          <a:solidFill>
            <a:srgbClr val="000000">
              <a:alpha val="4000"/>
            </a:srgbClr>
          </a:solidFill>
          <a:ln/>
        </p:spPr>
      </p:sp>
      <p:sp>
        <p:nvSpPr>
          <p:cNvPr id="17" name="Text 15"/>
          <p:cNvSpPr/>
          <p:nvPr/>
        </p:nvSpPr>
        <p:spPr>
          <a:xfrm>
            <a:off x="753189" y="4288036"/>
            <a:ext cx="2222778" cy="264914"/>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RA 3</a:t>
            </a:r>
            <a:endParaRPr lang="en-US" sz="1300" dirty="0"/>
          </a:p>
        </p:txBody>
      </p:sp>
      <p:sp>
        <p:nvSpPr>
          <p:cNvPr id="18" name="Text 16"/>
          <p:cNvSpPr/>
          <p:nvPr/>
        </p:nvSpPr>
        <p:spPr>
          <a:xfrm>
            <a:off x="3314819" y="4288036"/>
            <a:ext cx="5110639" cy="52982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Administra commutadors establint opcions de configuració per a la seva integració en la xarxa.</a:t>
            </a:r>
            <a:endParaRPr lang="en-US" sz="1300" dirty="0"/>
          </a:p>
        </p:txBody>
      </p:sp>
      <p:sp>
        <p:nvSpPr>
          <p:cNvPr id="19" name="Text 17"/>
          <p:cNvSpPr/>
          <p:nvPr/>
        </p:nvSpPr>
        <p:spPr>
          <a:xfrm>
            <a:off x="8764310" y="4288036"/>
            <a:ext cx="5113139" cy="52982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 Configuració i gestió de virtual bridges (Linux Bridge/OVS) dins de Proxmox VE</a:t>
            </a:r>
            <a:endParaRPr lang="en-US" sz="1300" dirty="0"/>
          </a:p>
        </p:txBody>
      </p:sp>
      <p:sp>
        <p:nvSpPr>
          <p:cNvPr id="20" name="Shape 18"/>
          <p:cNvSpPr/>
          <p:nvPr/>
        </p:nvSpPr>
        <p:spPr>
          <a:xfrm>
            <a:off x="587335" y="4924782"/>
            <a:ext cx="13455729" cy="1008578"/>
          </a:xfrm>
          <a:prstGeom prst="rect">
            <a:avLst/>
          </a:prstGeom>
          <a:solidFill>
            <a:srgbClr val="FFFFFF">
              <a:alpha val="4000"/>
            </a:srgbClr>
          </a:solidFill>
          <a:ln/>
        </p:spPr>
      </p:sp>
      <p:sp>
        <p:nvSpPr>
          <p:cNvPr id="21" name="Text 19"/>
          <p:cNvSpPr/>
          <p:nvPr/>
        </p:nvSpPr>
        <p:spPr>
          <a:xfrm>
            <a:off x="753189" y="5031700"/>
            <a:ext cx="2222778" cy="264914"/>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RA 4</a:t>
            </a:r>
            <a:endParaRPr lang="en-US" sz="1300" dirty="0"/>
          </a:p>
        </p:txBody>
      </p:sp>
      <p:sp>
        <p:nvSpPr>
          <p:cNvPr id="22" name="Text 20"/>
          <p:cNvSpPr/>
          <p:nvPr/>
        </p:nvSpPr>
        <p:spPr>
          <a:xfrm>
            <a:off x="3314819" y="5031700"/>
            <a:ext cx="5110639" cy="52982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Administra les funcions bàsiques d'un "router" establint opcions de configuració per a la seva integració en la xarxa</a:t>
            </a:r>
            <a:endParaRPr lang="en-US" sz="1300" dirty="0"/>
          </a:p>
        </p:txBody>
      </p:sp>
      <p:sp>
        <p:nvSpPr>
          <p:cNvPr id="23" name="Text 21"/>
          <p:cNvSpPr/>
          <p:nvPr/>
        </p:nvSpPr>
        <p:spPr>
          <a:xfrm>
            <a:off x="8764310" y="5031700"/>
            <a:ext cx="5113139" cy="794742"/>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 Configuració de VM/CT com a router/firewall</a:t>
            </a:r>
            <a:pPr algn="l" indent="0" marL="0">
              <a:lnSpc>
                <a:spcPts val="2050"/>
              </a:lnSpc>
              <a:buNone/>
            </a:pPr>
            <a:pPr algn="l" indent="0" marL="0">
              <a:lnSpc>
                <a:spcPts val="2050"/>
              </a:lnSpc>
              <a:buNone/>
            </a:pPr>
            <a:r>
              <a:rPr lang="en-US" sz="1300" dirty="0">
                <a:solidFill>
                  <a:srgbClr val="E5E0DF"/>
                </a:solidFill>
                <a:latin typeface="Inter" pitchFamily="34" charset="0"/>
                <a:ea typeface="Inter" pitchFamily="34" charset="-122"/>
                <a:cs typeface="Inter" pitchFamily="34" charset="-120"/>
              </a:rPr>
              <a:t>• Interconnexió de xarxes virtuals</a:t>
            </a:r>
            <a:pPr algn="l" indent="0" marL="0">
              <a:lnSpc>
                <a:spcPts val="2050"/>
              </a:lnSpc>
              <a:buNone/>
            </a:pPr>
            <a:pPr algn="l" indent="0" marL="0">
              <a:lnSpc>
                <a:spcPts val="2050"/>
              </a:lnSpc>
              <a:buNone/>
            </a:pPr>
            <a:r>
              <a:rPr lang="en-US" sz="1300" dirty="0">
                <a:solidFill>
                  <a:srgbClr val="E5E0DF"/>
                </a:solidFill>
                <a:latin typeface="Inter" pitchFamily="34" charset="0"/>
                <a:ea typeface="Inter" pitchFamily="34" charset="-122"/>
                <a:cs typeface="Inter" pitchFamily="34" charset="-120"/>
              </a:rPr>
              <a:t>• Gestió d'accés a xarxa física/internet</a:t>
            </a:r>
            <a:endParaRPr lang="en-US" sz="1300" dirty="0"/>
          </a:p>
        </p:txBody>
      </p:sp>
      <p:sp>
        <p:nvSpPr>
          <p:cNvPr id="24" name="Shape 22"/>
          <p:cNvSpPr/>
          <p:nvPr/>
        </p:nvSpPr>
        <p:spPr>
          <a:xfrm>
            <a:off x="587335" y="5933361"/>
            <a:ext cx="13455729" cy="1008578"/>
          </a:xfrm>
          <a:prstGeom prst="rect">
            <a:avLst/>
          </a:prstGeom>
          <a:solidFill>
            <a:srgbClr val="000000">
              <a:alpha val="4000"/>
            </a:srgbClr>
          </a:solidFill>
          <a:ln/>
        </p:spPr>
      </p:sp>
      <p:sp>
        <p:nvSpPr>
          <p:cNvPr id="25" name="Text 23"/>
          <p:cNvSpPr/>
          <p:nvPr/>
        </p:nvSpPr>
        <p:spPr>
          <a:xfrm>
            <a:off x="753189" y="6040279"/>
            <a:ext cx="2222778" cy="264914"/>
          </a:xfrm>
          <a:prstGeom prst="rect">
            <a:avLst/>
          </a:prstGeom>
          <a:noFill/>
          <a:ln/>
        </p:spPr>
        <p:txBody>
          <a:bodyPr wrap="non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RA 5</a:t>
            </a:r>
            <a:endParaRPr lang="en-US" sz="1300" dirty="0"/>
          </a:p>
        </p:txBody>
      </p:sp>
      <p:sp>
        <p:nvSpPr>
          <p:cNvPr id="26" name="Text 24"/>
          <p:cNvSpPr/>
          <p:nvPr/>
        </p:nvSpPr>
        <p:spPr>
          <a:xfrm>
            <a:off x="3314819" y="6040279"/>
            <a:ext cx="5110639" cy="52982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Configura xarxes locals virtuals identificant el seu camp d'aplicació.</a:t>
            </a:r>
            <a:endParaRPr lang="en-US" sz="1300" dirty="0"/>
          </a:p>
        </p:txBody>
      </p:sp>
      <p:sp>
        <p:nvSpPr>
          <p:cNvPr id="27" name="Text 25"/>
          <p:cNvSpPr/>
          <p:nvPr/>
        </p:nvSpPr>
        <p:spPr>
          <a:xfrm>
            <a:off x="8764310" y="6040279"/>
            <a:ext cx="5113139" cy="794742"/>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 Avantatges de VLANs amb Proxmox</a:t>
            </a:r>
            <a:pPr algn="l" indent="0" marL="0">
              <a:lnSpc>
                <a:spcPts val="2050"/>
              </a:lnSpc>
              <a:buNone/>
            </a:pPr>
            <a:pPr algn="l" indent="0" marL="0">
              <a:lnSpc>
                <a:spcPts val="2050"/>
              </a:lnSpc>
              <a:buNone/>
            </a:pPr>
            <a:r>
              <a:rPr lang="en-US" sz="1300" dirty="0">
                <a:solidFill>
                  <a:srgbClr val="E5E0DF"/>
                </a:solidFill>
                <a:latin typeface="Inter" pitchFamily="34" charset="0"/>
                <a:ea typeface="Inter" pitchFamily="34" charset="-122"/>
                <a:cs typeface="Inter" pitchFamily="34" charset="-120"/>
              </a:rPr>
              <a:t>• Implementació de VLANs en virtual bridges</a:t>
            </a:r>
            <a:pPr algn="l" indent="0" marL="0">
              <a:lnSpc>
                <a:spcPts val="2050"/>
              </a:lnSpc>
              <a:buNone/>
            </a:pPr>
            <a:pPr algn="l" indent="0" marL="0">
              <a:lnSpc>
                <a:spcPts val="2050"/>
              </a:lnSpc>
              <a:buNone/>
            </a:pPr>
            <a:r>
              <a:rPr lang="en-US" sz="1300" dirty="0">
                <a:solidFill>
                  <a:srgbClr val="E5E0DF"/>
                </a:solidFill>
                <a:latin typeface="Inter" pitchFamily="34" charset="0"/>
                <a:ea typeface="Inter" pitchFamily="34" charset="-122"/>
                <a:cs typeface="Inter" pitchFamily="34" charset="-120"/>
              </a:rPr>
              <a:t>• VM/CT com a router per inter-VLAN routing</a:t>
            </a:r>
            <a:endParaRPr lang="en-US" sz="1300" dirty="0"/>
          </a:p>
        </p:txBody>
      </p:sp>
      <p:sp>
        <p:nvSpPr>
          <p:cNvPr id="28" name="Text 26"/>
          <p:cNvSpPr/>
          <p:nvPr/>
        </p:nvSpPr>
        <p:spPr>
          <a:xfrm>
            <a:off x="579715" y="7135892"/>
            <a:ext cx="13470969" cy="529828"/>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Inter" pitchFamily="34" charset="0"/>
                <a:ea typeface="Inter" pitchFamily="34" charset="-122"/>
                <a:cs typeface="Inter" pitchFamily="34" charset="-120"/>
              </a:rPr>
              <a:t>Aquesta taula mostra la correlació entre els Resultats d'Aprenentatge i els Criteris d'Avaluació específics. Tots els criteris s'han adaptat al context de virtualització amb Proxmox VE.</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9232" y="407908"/>
            <a:ext cx="4833699" cy="463510"/>
          </a:xfrm>
          <a:prstGeom prst="rect">
            <a:avLst/>
          </a:prstGeom>
          <a:noFill/>
          <a:ln/>
        </p:spPr>
        <p:txBody>
          <a:bodyPr wrap="none" lIns="0" tIns="0" rIns="0" bIns="0" rtlCol="0" anchor="t"/>
          <a:lstStyle/>
          <a:p>
            <a:pPr algn="l" indent="0" marL="0">
              <a:lnSpc>
                <a:spcPts val="3650"/>
              </a:lnSpc>
              <a:buNone/>
            </a:pPr>
            <a:r>
              <a:rPr lang="en-US" sz="2900" b="1" dirty="0">
                <a:solidFill>
                  <a:srgbClr val="FFFFFF"/>
                </a:solidFill>
                <a:latin typeface="Inter Bold" pitchFamily="34" charset="0"/>
                <a:ea typeface="Inter Bold" pitchFamily="34" charset="-122"/>
                <a:cs typeface="Inter Bold" pitchFamily="34" charset="-120"/>
              </a:rPr>
              <a:t>Competències Treballades</a:t>
            </a:r>
            <a:endParaRPr lang="en-US" sz="2900" dirty="0"/>
          </a:p>
        </p:txBody>
      </p:sp>
      <p:pic>
        <p:nvPicPr>
          <p:cNvPr id="3" name="Image 0" descr="preencoded.png">    </p:cNvPr>
          <p:cNvPicPr>
            <a:picLocks noChangeAspect="1"/>
          </p:cNvPicPr>
          <p:nvPr/>
        </p:nvPicPr>
        <p:blipFill>
          <a:blip r:embed="rId1"/>
          <a:stretch>
            <a:fillRect/>
          </a:stretch>
        </p:blipFill>
        <p:spPr>
          <a:xfrm>
            <a:off x="3237667" y="4336494"/>
            <a:ext cx="8155067" cy="8155067"/>
          </a:xfrm>
          <a:prstGeom prst="rect">
            <a:avLst/>
          </a:prstGeom>
        </p:spPr>
      </p:pic>
      <p:pic>
        <p:nvPicPr>
          <p:cNvPr id="4" name="Image 1" descr="preencoded.png">    </p:cNvPr>
          <p:cNvPicPr>
            <a:picLocks noChangeAspect="1"/>
          </p:cNvPicPr>
          <p:nvPr/>
        </p:nvPicPr>
        <p:blipFill>
          <a:blip r:embed="rId2"/>
          <a:stretch>
            <a:fillRect/>
          </a:stretch>
        </p:blipFill>
        <p:spPr>
          <a:xfrm>
            <a:off x="5027474" y="6094988"/>
            <a:ext cx="250269" cy="312896"/>
          </a:xfrm>
          <a:prstGeom prst="rect">
            <a:avLst/>
          </a:prstGeom>
        </p:spPr>
      </p:pic>
      <p:pic>
        <p:nvPicPr>
          <p:cNvPr id="5" name="Image 2" descr="preencoded.png">    </p:cNvPr>
          <p:cNvPicPr>
            <a:picLocks noChangeAspect="1"/>
          </p:cNvPicPr>
          <p:nvPr/>
        </p:nvPicPr>
        <p:blipFill>
          <a:blip r:embed="rId3"/>
          <a:stretch>
            <a:fillRect/>
          </a:stretch>
        </p:blipFill>
        <p:spPr>
          <a:xfrm>
            <a:off x="3237667" y="4336494"/>
            <a:ext cx="8155067" cy="8155067"/>
          </a:xfrm>
          <a:prstGeom prst="rect">
            <a:avLst/>
          </a:prstGeom>
        </p:spPr>
      </p:pic>
      <p:pic>
        <p:nvPicPr>
          <p:cNvPr id="6" name="Image 3" descr="preencoded.png">    </p:cNvPr>
          <p:cNvPicPr>
            <a:picLocks noChangeAspect="1"/>
          </p:cNvPicPr>
          <p:nvPr/>
        </p:nvPicPr>
        <p:blipFill>
          <a:blip r:embed="rId4"/>
          <a:stretch>
            <a:fillRect/>
          </a:stretch>
        </p:blipFill>
        <p:spPr>
          <a:xfrm>
            <a:off x="9352419" y="6094988"/>
            <a:ext cx="250269" cy="312896"/>
          </a:xfrm>
          <a:prstGeom prst="rect">
            <a:avLst/>
          </a:prstGeom>
        </p:spPr>
      </p:pic>
      <p:sp>
        <p:nvSpPr>
          <p:cNvPr id="7" name="Text 1"/>
          <p:cNvSpPr/>
          <p:nvPr/>
        </p:nvSpPr>
        <p:spPr>
          <a:xfrm>
            <a:off x="2566273" y="1220033"/>
            <a:ext cx="2590443" cy="231815"/>
          </a:xfrm>
          <a:prstGeom prst="rect">
            <a:avLst/>
          </a:prstGeom>
          <a:noFill/>
          <a:ln/>
        </p:spPr>
        <p:txBody>
          <a:bodyPr wrap="none" lIns="0" tIns="0" rIns="0" bIns="0" rtlCol="0" anchor="t"/>
          <a:lstStyle/>
          <a:p>
            <a:pPr algn="ctr" indent="0" marL="0">
              <a:lnSpc>
                <a:spcPts val="1800"/>
              </a:lnSpc>
              <a:buNone/>
            </a:pPr>
            <a:r>
              <a:rPr lang="en-US" sz="1450" b="1" dirty="0">
                <a:solidFill>
                  <a:srgbClr val="FFFFFF"/>
                </a:solidFill>
                <a:latin typeface="Inter Bold" pitchFamily="34" charset="0"/>
                <a:ea typeface="Inter Bold" pitchFamily="34" charset="-122"/>
                <a:cs typeface="Inter Bold" pitchFamily="34" charset="-120"/>
              </a:rPr>
              <a:t>Competències Professionals</a:t>
            </a:r>
            <a:endParaRPr lang="en-US" sz="1450" dirty="0"/>
          </a:p>
        </p:txBody>
      </p:sp>
      <p:sp>
        <p:nvSpPr>
          <p:cNvPr id="8" name="Text 2"/>
          <p:cNvSpPr/>
          <p:nvPr/>
        </p:nvSpPr>
        <p:spPr>
          <a:xfrm>
            <a:off x="519232" y="1540788"/>
            <a:ext cx="6684645"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Resoldre problemes en entorns virtuals complexos</a:t>
            </a:r>
            <a:endParaRPr lang="en-US" sz="1150" dirty="0"/>
          </a:p>
        </p:txBody>
      </p:sp>
      <p:sp>
        <p:nvSpPr>
          <p:cNvPr id="9" name="Text 3"/>
          <p:cNvSpPr/>
          <p:nvPr/>
        </p:nvSpPr>
        <p:spPr>
          <a:xfrm>
            <a:off x="519232" y="1829991"/>
            <a:ext cx="6684645"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Gestionar la carrera professional</a:t>
            </a:r>
            <a:endParaRPr lang="en-US" sz="1150" dirty="0"/>
          </a:p>
        </p:txBody>
      </p:sp>
      <p:sp>
        <p:nvSpPr>
          <p:cNvPr id="10" name="Text 4"/>
          <p:cNvSpPr/>
          <p:nvPr/>
        </p:nvSpPr>
        <p:spPr>
          <a:xfrm>
            <a:off x="519232" y="2119193"/>
            <a:ext cx="6684645"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Treballar en equip i comunicar-se efectivament</a:t>
            </a:r>
            <a:endParaRPr lang="en-US" sz="1150" dirty="0"/>
          </a:p>
        </p:txBody>
      </p:sp>
      <p:sp>
        <p:nvSpPr>
          <p:cNvPr id="11" name="Text 5"/>
          <p:cNvSpPr/>
          <p:nvPr/>
        </p:nvSpPr>
        <p:spPr>
          <a:xfrm>
            <a:off x="519232" y="2408396"/>
            <a:ext cx="6684645"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Adaptar-se a noves situacions i entorns</a:t>
            </a:r>
            <a:endParaRPr lang="en-US" sz="1150" dirty="0"/>
          </a:p>
        </p:txBody>
      </p:sp>
      <p:sp>
        <p:nvSpPr>
          <p:cNvPr id="12" name="Text 6"/>
          <p:cNvSpPr/>
          <p:nvPr/>
        </p:nvSpPr>
        <p:spPr>
          <a:xfrm>
            <a:off x="519232" y="2697599"/>
            <a:ext cx="6684645"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Realitzar la gestió d'una petita empresa </a:t>
            </a:r>
            <a:endParaRPr lang="en-US" sz="1150" dirty="0"/>
          </a:p>
        </p:txBody>
      </p:sp>
      <p:sp>
        <p:nvSpPr>
          <p:cNvPr id="13" name="Text 7"/>
          <p:cNvSpPr/>
          <p:nvPr/>
        </p:nvSpPr>
        <p:spPr>
          <a:xfrm>
            <a:off x="519232" y="2986802"/>
            <a:ext cx="6684645"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Aplicar les normatives de seguretat: Disseny i configuració segura de xarxes </a:t>
            </a:r>
            <a:endParaRPr lang="en-US" sz="1150" dirty="0"/>
          </a:p>
        </p:txBody>
      </p:sp>
      <p:sp>
        <p:nvSpPr>
          <p:cNvPr id="14" name="Text 8"/>
          <p:cNvSpPr/>
          <p:nvPr/>
        </p:nvSpPr>
        <p:spPr>
          <a:xfrm>
            <a:off x="519232" y="3276005"/>
            <a:ext cx="6684645" cy="474583"/>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Mantenir actualitzats els coneixements: Cobertura de tecnologies de xarxa actuals i Proxmox VE. </a:t>
            </a:r>
            <a:endParaRPr lang="en-US" sz="1150" dirty="0"/>
          </a:p>
        </p:txBody>
      </p:sp>
      <p:sp>
        <p:nvSpPr>
          <p:cNvPr id="15" name="Text 9"/>
          <p:cNvSpPr/>
          <p:nvPr/>
        </p:nvSpPr>
        <p:spPr>
          <a:xfrm>
            <a:off x="519232" y="3802499"/>
            <a:ext cx="6684645"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Actuar amb sensibilitat vers la digitalització i la sostenibilitat: </a:t>
            </a:r>
            <a:endParaRPr lang="en-US" sz="1150" dirty="0"/>
          </a:p>
        </p:txBody>
      </p:sp>
      <p:sp>
        <p:nvSpPr>
          <p:cNvPr id="16" name="Text 10"/>
          <p:cNvSpPr/>
          <p:nvPr/>
        </p:nvSpPr>
        <p:spPr>
          <a:xfrm>
            <a:off x="9231987" y="1168122"/>
            <a:ext cx="3073479" cy="231815"/>
          </a:xfrm>
          <a:prstGeom prst="rect">
            <a:avLst/>
          </a:prstGeom>
          <a:noFill/>
          <a:ln/>
        </p:spPr>
        <p:txBody>
          <a:bodyPr wrap="none" lIns="0" tIns="0" rIns="0" bIns="0" rtlCol="0" anchor="t"/>
          <a:lstStyle/>
          <a:p>
            <a:pPr algn="ctr" indent="0" marL="0">
              <a:lnSpc>
                <a:spcPts val="1800"/>
              </a:lnSpc>
              <a:buNone/>
            </a:pPr>
            <a:r>
              <a:rPr lang="en-US" sz="1450" b="1" dirty="0">
                <a:solidFill>
                  <a:srgbClr val="FFFFFF"/>
                </a:solidFill>
                <a:latin typeface="Inter Bold" pitchFamily="34" charset="0"/>
                <a:ea typeface="Inter Bold" pitchFamily="34" charset="-122"/>
                <a:cs typeface="Inter Bold" pitchFamily="34" charset="-120"/>
              </a:rPr>
              <a:t>Competències per a l'Ocupabilitat</a:t>
            </a:r>
            <a:endParaRPr lang="en-US" sz="1450" dirty="0"/>
          </a:p>
        </p:txBody>
      </p:sp>
      <p:sp>
        <p:nvSpPr>
          <p:cNvPr id="17" name="Text 11"/>
          <p:cNvSpPr/>
          <p:nvPr/>
        </p:nvSpPr>
        <p:spPr>
          <a:xfrm>
            <a:off x="8389382" y="1488877"/>
            <a:ext cx="4758809"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Resoldre problemes i prendre decisions. </a:t>
            </a:r>
            <a:endParaRPr lang="en-US" sz="1150" dirty="0"/>
          </a:p>
        </p:txBody>
      </p:sp>
      <p:sp>
        <p:nvSpPr>
          <p:cNvPr id="18" name="Text 12"/>
          <p:cNvSpPr/>
          <p:nvPr/>
        </p:nvSpPr>
        <p:spPr>
          <a:xfrm>
            <a:off x="8389382" y="1778079"/>
            <a:ext cx="4758809"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Treballar en equip. </a:t>
            </a:r>
            <a:endParaRPr lang="en-US" sz="1150" dirty="0"/>
          </a:p>
        </p:txBody>
      </p:sp>
      <p:sp>
        <p:nvSpPr>
          <p:cNvPr id="19" name="Text 13"/>
          <p:cNvSpPr/>
          <p:nvPr/>
        </p:nvSpPr>
        <p:spPr>
          <a:xfrm>
            <a:off x="8389382" y="2067282"/>
            <a:ext cx="4758809"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Comunicar-se eficaçment. </a:t>
            </a:r>
            <a:endParaRPr lang="en-US" sz="1150" dirty="0"/>
          </a:p>
        </p:txBody>
      </p:sp>
      <p:sp>
        <p:nvSpPr>
          <p:cNvPr id="20" name="Text 14"/>
          <p:cNvSpPr/>
          <p:nvPr/>
        </p:nvSpPr>
        <p:spPr>
          <a:xfrm>
            <a:off x="8389382" y="2356485"/>
            <a:ext cx="4758809"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Adaptar-se a nous entorns. </a:t>
            </a:r>
            <a:endParaRPr lang="en-US" sz="1150" dirty="0"/>
          </a:p>
        </p:txBody>
      </p:sp>
      <p:sp>
        <p:nvSpPr>
          <p:cNvPr id="21" name="Text 15"/>
          <p:cNvSpPr/>
          <p:nvPr/>
        </p:nvSpPr>
        <p:spPr>
          <a:xfrm>
            <a:off x="8389382" y="2645688"/>
            <a:ext cx="4758809"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Gestionar la pròpia carrera professional.</a:t>
            </a:r>
            <a:endParaRPr lang="en-US" sz="1150" dirty="0"/>
          </a:p>
        </p:txBody>
      </p:sp>
      <p:sp>
        <p:nvSpPr>
          <p:cNvPr id="22" name="Text 16"/>
          <p:cNvSpPr/>
          <p:nvPr/>
        </p:nvSpPr>
        <p:spPr>
          <a:xfrm>
            <a:off x="8389382" y="2934891"/>
            <a:ext cx="4758809"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Tenir iniciativa emprenedora: </a:t>
            </a:r>
            <a:endParaRPr lang="en-US" sz="1150" dirty="0"/>
          </a:p>
        </p:txBody>
      </p:sp>
      <p:sp>
        <p:nvSpPr>
          <p:cNvPr id="23" name="Text 17"/>
          <p:cNvSpPr/>
          <p:nvPr/>
        </p:nvSpPr>
        <p:spPr>
          <a:xfrm>
            <a:off x="8389382" y="3224093"/>
            <a:ext cx="4758809"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Aplicar les normatives de seguretat, salut laboral i medi ambient.</a:t>
            </a:r>
            <a:endParaRPr lang="en-US" sz="1150" dirty="0"/>
          </a:p>
        </p:txBody>
      </p:sp>
      <p:sp>
        <p:nvSpPr>
          <p:cNvPr id="24" name="Text 18"/>
          <p:cNvSpPr/>
          <p:nvPr/>
        </p:nvSpPr>
        <p:spPr>
          <a:xfrm>
            <a:off x="8389382" y="3513296"/>
            <a:ext cx="4758809"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Mantenir-se actualitzat en el sector.</a:t>
            </a:r>
            <a:endParaRPr lang="en-US" sz="1150" dirty="0"/>
          </a:p>
        </p:txBody>
      </p:sp>
      <p:sp>
        <p:nvSpPr>
          <p:cNvPr id="25" name="Text 19"/>
          <p:cNvSpPr/>
          <p:nvPr/>
        </p:nvSpPr>
        <p:spPr>
          <a:xfrm>
            <a:off x="8389382" y="3802499"/>
            <a:ext cx="4758809" cy="23729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E5E0DF"/>
                </a:solidFill>
                <a:latin typeface="Inter" pitchFamily="34" charset="0"/>
                <a:ea typeface="Inter" pitchFamily="34" charset="-122"/>
                <a:cs typeface="Inter" pitchFamily="34" charset="-120"/>
              </a:rPr>
              <a:t>Actuar amb sensibilitat a la digitalització i la sostenibilitat</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9010" y="509945"/>
            <a:ext cx="5471398" cy="579477"/>
          </a:xfrm>
          <a:prstGeom prst="rect">
            <a:avLst/>
          </a:prstGeom>
          <a:noFill/>
          <a:ln/>
        </p:spPr>
        <p:txBody>
          <a:bodyPr wrap="none" lIns="0" tIns="0" rIns="0" bIns="0" rtlCol="0" anchor="t"/>
          <a:lstStyle/>
          <a:p>
            <a:pPr algn="l" indent="0" marL="0">
              <a:lnSpc>
                <a:spcPts val="4550"/>
              </a:lnSpc>
              <a:buNone/>
            </a:pPr>
            <a:r>
              <a:rPr lang="en-US" sz="3650" b="1" dirty="0">
                <a:solidFill>
                  <a:srgbClr val="FFFFFF"/>
                </a:solidFill>
                <a:latin typeface="Inter Bold" pitchFamily="34" charset="0"/>
                <a:ea typeface="Inter Bold" pitchFamily="34" charset="-122"/>
                <a:cs typeface="Inter Bold" pitchFamily="34" charset="-120"/>
              </a:rPr>
              <a:t>Metodologies Aplicades</a:t>
            </a:r>
            <a:endParaRPr lang="en-US" sz="3650" dirty="0"/>
          </a:p>
        </p:txBody>
      </p:sp>
      <p:sp>
        <p:nvSpPr>
          <p:cNvPr id="3" name="Text 1"/>
          <p:cNvSpPr/>
          <p:nvPr/>
        </p:nvSpPr>
        <p:spPr>
          <a:xfrm>
            <a:off x="649010" y="1460302"/>
            <a:ext cx="13332381" cy="593408"/>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Inter" pitchFamily="34" charset="0"/>
                <a:ea typeface="Inter" pitchFamily="34" charset="-122"/>
                <a:cs typeface="Inter" pitchFamily="34" charset="-120"/>
              </a:rPr>
              <a:t>Per a la Formació Professional (FP), es posa un èmfasi especial en les metodologies actives, el desenvolupament de competències relacionades amb el mercat laboral (com la resolució de problemes, el treball en equip, l'adaptabilitat), la personalització de l'aprenentatge i les competències digitals</a:t>
            </a:r>
            <a:endParaRPr lang="en-US" sz="1450" dirty="0"/>
          </a:p>
        </p:txBody>
      </p:sp>
      <p:pic>
        <p:nvPicPr>
          <p:cNvPr id="4" name="Image 0" descr="preencoded.png">    </p:cNvPr>
          <p:cNvPicPr>
            <a:picLocks noChangeAspect="1"/>
          </p:cNvPicPr>
          <p:nvPr/>
        </p:nvPicPr>
        <p:blipFill>
          <a:blip r:embed="rId1"/>
          <a:stretch>
            <a:fillRect/>
          </a:stretch>
        </p:blipFill>
        <p:spPr>
          <a:xfrm>
            <a:off x="649010" y="2262307"/>
            <a:ext cx="927140" cy="1365052"/>
          </a:xfrm>
          <a:prstGeom prst="rect">
            <a:avLst/>
          </a:prstGeom>
        </p:spPr>
      </p:pic>
      <p:sp>
        <p:nvSpPr>
          <p:cNvPr id="5" name="Text 2"/>
          <p:cNvSpPr/>
          <p:nvPr/>
        </p:nvSpPr>
        <p:spPr>
          <a:xfrm>
            <a:off x="1761530" y="2447687"/>
            <a:ext cx="3136463" cy="289679"/>
          </a:xfrm>
          <a:prstGeom prst="rect">
            <a:avLst/>
          </a:prstGeom>
          <a:noFill/>
          <a:ln/>
        </p:spPr>
        <p:txBody>
          <a:bodyPr wrap="none" lIns="0" tIns="0" rIns="0" bIns="0" rtlCol="0" anchor="t"/>
          <a:lstStyle/>
          <a:p>
            <a:pPr algn="l" indent="0" marL="0">
              <a:lnSpc>
                <a:spcPts val="2250"/>
              </a:lnSpc>
              <a:buNone/>
            </a:pPr>
            <a:r>
              <a:rPr lang="en-US" sz="1800" b="1" dirty="0">
                <a:solidFill>
                  <a:srgbClr val="E5E0DF"/>
                </a:solidFill>
                <a:latin typeface="Inter Bold" pitchFamily="34" charset="0"/>
                <a:ea typeface="Inter Bold" pitchFamily="34" charset="-122"/>
                <a:cs typeface="Inter Bold" pitchFamily="34" charset="-120"/>
              </a:rPr>
              <a:t>Lliçó Magistral Participativa</a:t>
            </a:r>
            <a:endParaRPr lang="en-US" sz="1800" dirty="0"/>
          </a:p>
        </p:txBody>
      </p:sp>
      <p:sp>
        <p:nvSpPr>
          <p:cNvPr id="6" name="Text 3"/>
          <p:cNvSpPr/>
          <p:nvPr/>
        </p:nvSpPr>
        <p:spPr>
          <a:xfrm>
            <a:off x="1761530" y="2848570"/>
            <a:ext cx="12219861" cy="593408"/>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Inter" pitchFamily="34" charset="0"/>
                <a:ea typeface="Inter" pitchFamily="34" charset="-122"/>
                <a:cs typeface="Inter" pitchFamily="34" charset="-120"/>
              </a:rPr>
              <a:t>Exposicions conceptuals estructurades amb oportunitats per a la participació activa dels estudiants mitjançant preguntes, discussions o activitats. Permet la transmissió estructurada d'informació i fomenta la interacció.</a:t>
            </a:r>
            <a:endParaRPr lang="en-US" sz="1450" dirty="0"/>
          </a:p>
        </p:txBody>
      </p:sp>
      <p:pic>
        <p:nvPicPr>
          <p:cNvPr id="7" name="Image 1" descr="preencoded.png">    </p:cNvPr>
          <p:cNvPicPr>
            <a:picLocks noChangeAspect="1"/>
          </p:cNvPicPr>
          <p:nvPr/>
        </p:nvPicPr>
        <p:blipFill>
          <a:blip r:embed="rId2"/>
          <a:stretch>
            <a:fillRect/>
          </a:stretch>
        </p:blipFill>
        <p:spPr>
          <a:xfrm>
            <a:off x="649010" y="3627358"/>
            <a:ext cx="927140" cy="1365052"/>
          </a:xfrm>
          <a:prstGeom prst="rect">
            <a:avLst/>
          </a:prstGeom>
        </p:spPr>
      </p:pic>
      <p:sp>
        <p:nvSpPr>
          <p:cNvPr id="8" name="Text 4"/>
          <p:cNvSpPr/>
          <p:nvPr/>
        </p:nvSpPr>
        <p:spPr>
          <a:xfrm>
            <a:off x="1761530" y="3812738"/>
            <a:ext cx="4004786" cy="289679"/>
          </a:xfrm>
          <a:prstGeom prst="rect">
            <a:avLst/>
          </a:prstGeom>
          <a:noFill/>
          <a:ln/>
        </p:spPr>
        <p:txBody>
          <a:bodyPr wrap="none" lIns="0" tIns="0" rIns="0" bIns="0" rtlCol="0" anchor="t"/>
          <a:lstStyle/>
          <a:p>
            <a:pPr algn="l" indent="0" marL="0">
              <a:lnSpc>
                <a:spcPts val="2250"/>
              </a:lnSpc>
              <a:buNone/>
            </a:pPr>
            <a:r>
              <a:rPr lang="en-US" sz="1800" b="1" dirty="0">
                <a:solidFill>
                  <a:srgbClr val="E5E0DF"/>
                </a:solidFill>
                <a:latin typeface="Inter Bold" pitchFamily="34" charset="0"/>
                <a:ea typeface="Inter Bold" pitchFamily="34" charset="-122"/>
                <a:cs typeface="Inter Bold" pitchFamily="34" charset="-120"/>
              </a:rPr>
              <a:t>Pràctica Guiada (Instrucció directa)</a:t>
            </a:r>
            <a:endParaRPr lang="en-US" sz="1800" dirty="0"/>
          </a:p>
        </p:txBody>
      </p:sp>
      <p:sp>
        <p:nvSpPr>
          <p:cNvPr id="9" name="Text 5"/>
          <p:cNvSpPr/>
          <p:nvPr/>
        </p:nvSpPr>
        <p:spPr>
          <a:xfrm>
            <a:off x="1761530" y="4213622"/>
            <a:ext cx="12219861" cy="593408"/>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Inter" pitchFamily="34" charset="0"/>
                <a:ea typeface="Inter" pitchFamily="34" charset="-122"/>
                <a:cs typeface="Inter" pitchFamily="34" charset="-120"/>
              </a:rPr>
              <a:t>Els estudiants practiquen habilitats concretes seguint passos o instruccions clares, amb exercicis que tenen indicacions definides. Això redueix els errors a l'execució correcta dels passos.</a:t>
            </a:r>
            <a:endParaRPr lang="en-US" sz="1450" dirty="0"/>
          </a:p>
        </p:txBody>
      </p:sp>
      <p:pic>
        <p:nvPicPr>
          <p:cNvPr id="10" name="Image 2" descr="preencoded.png">    </p:cNvPr>
          <p:cNvPicPr>
            <a:picLocks noChangeAspect="1"/>
          </p:cNvPicPr>
          <p:nvPr/>
        </p:nvPicPr>
        <p:blipFill>
          <a:blip r:embed="rId3"/>
          <a:stretch>
            <a:fillRect/>
          </a:stretch>
        </p:blipFill>
        <p:spPr>
          <a:xfrm>
            <a:off x="649010" y="4992410"/>
            <a:ext cx="927140" cy="1365052"/>
          </a:xfrm>
          <a:prstGeom prst="rect">
            <a:avLst/>
          </a:prstGeom>
        </p:spPr>
      </p:pic>
      <p:sp>
        <p:nvSpPr>
          <p:cNvPr id="11" name="Text 6"/>
          <p:cNvSpPr/>
          <p:nvPr/>
        </p:nvSpPr>
        <p:spPr>
          <a:xfrm>
            <a:off x="1761530" y="5177790"/>
            <a:ext cx="4418052" cy="289679"/>
          </a:xfrm>
          <a:prstGeom prst="rect">
            <a:avLst/>
          </a:prstGeom>
          <a:noFill/>
          <a:ln/>
        </p:spPr>
        <p:txBody>
          <a:bodyPr wrap="none" lIns="0" tIns="0" rIns="0" bIns="0" rtlCol="0" anchor="t"/>
          <a:lstStyle/>
          <a:p>
            <a:pPr algn="l" indent="0" marL="0">
              <a:lnSpc>
                <a:spcPts val="2250"/>
              </a:lnSpc>
              <a:buNone/>
            </a:pPr>
            <a:r>
              <a:rPr lang="en-US" sz="1800" b="1" dirty="0">
                <a:solidFill>
                  <a:srgbClr val="E5E0DF"/>
                </a:solidFill>
                <a:latin typeface="Inter Bold" pitchFamily="34" charset="0"/>
                <a:ea typeface="Inter Bold" pitchFamily="34" charset="-122"/>
                <a:cs typeface="Inter Bold" pitchFamily="34" charset="-120"/>
              </a:rPr>
              <a:t>Aprenentatge Basat en Projectes (ABP)</a:t>
            </a:r>
            <a:endParaRPr lang="en-US" sz="1800" dirty="0"/>
          </a:p>
        </p:txBody>
      </p:sp>
      <p:sp>
        <p:nvSpPr>
          <p:cNvPr id="12" name="Text 7"/>
          <p:cNvSpPr/>
          <p:nvPr/>
        </p:nvSpPr>
        <p:spPr>
          <a:xfrm>
            <a:off x="1761530" y="5578673"/>
            <a:ext cx="12219861" cy="593408"/>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Inter" pitchFamily="34" charset="0"/>
                <a:ea typeface="Inter" pitchFamily="34" charset="-122"/>
                <a:cs typeface="Inter" pitchFamily="34" charset="-120"/>
              </a:rPr>
              <a:t>Els estudiants treballen en la creació d'un producte final, investigant, planificant, executant i presentant resultats durant un període prolongat. Fomenta habilitats com la planificació, la gestió del temps i la comunicació.</a:t>
            </a:r>
            <a:endParaRPr lang="en-US" sz="1450" dirty="0"/>
          </a:p>
        </p:txBody>
      </p:sp>
      <p:pic>
        <p:nvPicPr>
          <p:cNvPr id="13" name="Image 3" descr="preencoded.png">    </p:cNvPr>
          <p:cNvPicPr>
            <a:picLocks noChangeAspect="1"/>
          </p:cNvPicPr>
          <p:nvPr/>
        </p:nvPicPr>
        <p:blipFill>
          <a:blip r:embed="rId4"/>
          <a:stretch>
            <a:fillRect/>
          </a:stretch>
        </p:blipFill>
        <p:spPr>
          <a:xfrm>
            <a:off x="649010" y="6357461"/>
            <a:ext cx="927140" cy="1365052"/>
          </a:xfrm>
          <a:prstGeom prst="rect">
            <a:avLst/>
          </a:prstGeom>
        </p:spPr>
      </p:pic>
      <p:sp>
        <p:nvSpPr>
          <p:cNvPr id="14" name="Text 8"/>
          <p:cNvSpPr/>
          <p:nvPr/>
        </p:nvSpPr>
        <p:spPr>
          <a:xfrm>
            <a:off x="1761530" y="6542842"/>
            <a:ext cx="4000262" cy="289679"/>
          </a:xfrm>
          <a:prstGeom prst="rect">
            <a:avLst/>
          </a:prstGeom>
          <a:noFill/>
          <a:ln/>
        </p:spPr>
        <p:txBody>
          <a:bodyPr wrap="none" lIns="0" tIns="0" rIns="0" bIns="0" rtlCol="0" anchor="t"/>
          <a:lstStyle/>
          <a:p>
            <a:pPr algn="l" indent="0" marL="0">
              <a:lnSpc>
                <a:spcPts val="2250"/>
              </a:lnSpc>
              <a:buNone/>
            </a:pPr>
            <a:r>
              <a:rPr lang="en-US" sz="1800" b="1" dirty="0">
                <a:solidFill>
                  <a:srgbClr val="E5E0DF"/>
                </a:solidFill>
                <a:latin typeface="Inter Bold" pitchFamily="34" charset="0"/>
                <a:ea typeface="Inter Bold" pitchFamily="34" charset="-122"/>
                <a:cs typeface="Inter Bold" pitchFamily="34" charset="-120"/>
              </a:rPr>
              <a:t>Peer Teaching (Suport entre iguals)</a:t>
            </a:r>
            <a:endParaRPr lang="en-US" sz="1800" dirty="0"/>
          </a:p>
        </p:txBody>
      </p:sp>
      <p:sp>
        <p:nvSpPr>
          <p:cNvPr id="15" name="Text 9"/>
          <p:cNvSpPr/>
          <p:nvPr/>
        </p:nvSpPr>
        <p:spPr>
          <a:xfrm>
            <a:off x="1761530" y="6943725"/>
            <a:ext cx="12219861" cy="593408"/>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Inter" pitchFamily="34" charset="0"/>
                <a:ea typeface="Inter" pitchFamily="34" charset="-122"/>
                <a:cs typeface="Inter" pitchFamily="34" charset="-120"/>
              </a:rPr>
              <a:t>Els alumnes amb majors coneixements actuen com a guies per a la resta, promovent l'aprenentatge col·laboratiu i reforçant els coneixements tant dels que ensenyen com dels que aprenen.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3427" y="936308"/>
            <a:ext cx="5549384" cy="672703"/>
          </a:xfrm>
          <a:prstGeom prst="rect">
            <a:avLst/>
          </a:prstGeom>
          <a:noFill/>
          <a:ln/>
        </p:spPr>
        <p:txBody>
          <a:bodyPr wrap="none" lIns="0" tIns="0" rIns="0" bIns="0" rtlCol="0" anchor="t"/>
          <a:lstStyle/>
          <a:p>
            <a:pPr algn="l" indent="0" marL="0">
              <a:lnSpc>
                <a:spcPts val="5250"/>
              </a:lnSpc>
              <a:buNone/>
            </a:pPr>
            <a:r>
              <a:rPr lang="en-US" sz="4200" b="1" dirty="0">
                <a:solidFill>
                  <a:srgbClr val="FFFFFF"/>
                </a:solidFill>
                <a:latin typeface="Inter Bold" pitchFamily="34" charset="0"/>
                <a:ea typeface="Inter Bold" pitchFamily="34" charset="-122"/>
                <a:cs typeface="Inter Bold" pitchFamily="34" charset="-120"/>
              </a:rPr>
              <a:t>Recursos Necessaris</a:t>
            </a:r>
            <a:endParaRPr lang="en-US" sz="4200" dirty="0"/>
          </a:p>
        </p:txBody>
      </p:sp>
      <p:pic>
        <p:nvPicPr>
          <p:cNvPr id="4" name="Image 1" descr="preencoded.png">    </p:cNvPr>
          <p:cNvPicPr>
            <a:picLocks noChangeAspect="1"/>
          </p:cNvPicPr>
          <p:nvPr/>
        </p:nvPicPr>
        <p:blipFill>
          <a:blip r:embed="rId2"/>
          <a:stretch>
            <a:fillRect/>
          </a:stretch>
        </p:blipFill>
        <p:spPr>
          <a:xfrm>
            <a:off x="753427" y="1931908"/>
            <a:ext cx="538163" cy="538163"/>
          </a:xfrm>
          <a:prstGeom prst="rect">
            <a:avLst/>
          </a:prstGeom>
        </p:spPr>
      </p:pic>
      <p:sp>
        <p:nvSpPr>
          <p:cNvPr id="5" name="Text 1"/>
          <p:cNvSpPr/>
          <p:nvPr/>
        </p:nvSpPr>
        <p:spPr>
          <a:xfrm>
            <a:off x="753427" y="2739152"/>
            <a:ext cx="2366248" cy="336352"/>
          </a:xfrm>
          <a:prstGeom prst="rect">
            <a:avLst/>
          </a:prstGeom>
          <a:noFill/>
          <a:ln/>
        </p:spPr>
        <p:txBody>
          <a:bodyPr wrap="none" lIns="0" tIns="0" rIns="0" bIns="0" rtlCol="0" anchor="t"/>
          <a:lstStyle/>
          <a:p>
            <a:pPr algn="l" indent="0" marL="0">
              <a:lnSpc>
                <a:spcPts val="2600"/>
              </a:lnSpc>
              <a:buNone/>
            </a:pPr>
            <a:r>
              <a:rPr lang="en-US" sz="2100" b="1" dirty="0">
                <a:solidFill>
                  <a:srgbClr val="E5E0DF"/>
                </a:solidFill>
                <a:latin typeface="Inter Bold" pitchFamily="34" charset="0"/>
                <a:ea typeface="Inter Bold" pitchFamily="34" charset="-122"/>
                <a:cs typeface="Inter Bold" pitchFamily="34" charset="-120"/>
              </a:rPr>
              <a:t>Materials</a:t>
            </a:r>
            <a:endParaRPr lang="en-US" sz="2100" dirty="0"/>
          </a:p>
        </p:txBody>
      </p:sp>
      <p:sp>
        <p:nvSpPr>
          <p:cNvPr id="6" name="Text 2"/>
          <p:cNvSpPr/>
          <p:nvPr/>
        </p:nvSpPr>
        <p:spPr>
          <a:xfrm>
            <a:off x="753427" y="3204567"/>
            <a:ext cx="2366248" cy="688658"/>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Aula d'informàtica equipada</a:t>
            </a:r>
            <a:endParaRPr lang="en-US" sz="1650" dirty="0"/>
          </a:p>
        </p:txBody>
      </p:sp>
      <p:sp>
        <p:nvSpPr>
          <p:cNvPr id="7" name="Text 3"/>
          <p:cNvSpPr/>
          <p:nvPr/>
        </p:nvSpPr>
        <p:spPr>
          <a:xfrm>
            <a:off x="753427" y="3968472"/>
            <a:ext cx="2366248" cy="688658"/>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Equip(s) servidor(s) amb Proxmox VE</a:t>
            </a:r>
            <a:endParaRPr lang="en-US" sz="1650" dirty="0"/>
          </a:p>
        </p:txBody>
      </p:sp>
      <p:sp>
        <p:nvSpPr>
          <p:cNvPr id="8" name="Text 4"/>
          <p:cNvSpPr/>
          <p:nvPr/>
        </p:nvSpPr>
        <p:spPr>
          <a:xfrm>
            <a:off x="753427" y="4732377"/>
            <a:ext cx="2366248" cy="1377315"/>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Requisits recomanats: 8GB RAM, 100GB disc, 4 nuclis CPU</a:t>
            </a:r>
            <a:endParaRPr lang="en-US" sz="1650" dirty="0"/>
          </a:p>
        </p:txBody>
      </p:sp>
      <p:sp>
        <p:nvSpPr>
          <p:cNvPr id="9" name="Text 5"/>
          <p:cNvSpPr/>
          <p:nvPr/>
        </p:nvSpPr>
        <p:spPr>
          <a:xfrm>
            <a:off x="753427" y="6184940"/>
            <a:ext cx="2366248" cy="688658"/>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Projector i pissarra digital</a:t>
            </a:r>
            <a:endParaRPr lang="en-US" sz="1650" dirty="0"/>
          </a:p>
        </p:txBody>
      </p:sp>
      <p:sp>
        <p:nvSpPr>
          <p:cNvPr id="10" name="Text 6"/>
          <p:cNvSpPr/>
          <p:nvPr/>
        </p:nvSpPr>
        <p:spPr>
          <a:xfrm>
            <a:off x="753427" y="6948845"/>
            <a:ext cx="2366248" cy="344329"/>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Connexió a internet</a:t>
            </a:r>
            <a:endParaRPr lang="en-US" sz="1650" dirty="0"/>
          </a:p>
        </p:txBody>
      </p:sp>
      <p:pic>
        <p:nvPicPr>
          <p:cNvPr id="11" name="Image 2" descr="preencoded.png">    </p:cNvPr>
          <p:cNvPicPr>
            <a:picLocks noChangeAspect="1"/>
          </p:cNvPicPr>
          <p:nvPr/>
        </p:nvPicPr>
        <p:blipFill>
          <a:blip r:embed="rId3"/>
          <a:stretch>
            <a:fillRect/>
          </a:stretch>
        </p:blipFill>
        <p:spPr>
          <a:xfrm>
            <a:off x="3388757" y="1931908"/>
            <a:ext cx="538163" cy="538163"/>
          </a:xfrm>
          <a:prstGeom prst="rect">
            <a:avLst/>
          </a:prstGeom>
        </p:spPr>
      </p:pic>
      <p:sp>
        <p:nvSpPr>
          <p:cNvPr id="12" name="Text 7"/>
          <p:cNvSpPr/>
          <p:nvPr/>
        </p:nvSpPr>
        <p:spPr>
          <a:xfrm>
            <a:off x="3388757" y="2739152"/>
            <a:ext cx="2366367" cy="336352"/>
          </a:xfrm>
          <a:prstGeom prst="rect">
            <a:avLst/>
          </a:prstGeom>
          <a:noFill/>
          <a:ln/>
        </p:spPr>
        <p:txBody>
          <a:bodyPr wrap="none" lIns="0" tIns="0" rIns="0" bIns="0" rtlCol="0" anchor="t"/>
          <a:lstStyle/>
          <a:p>
            <a:pPr algn="l" indent="0" marL="0">
              <a:lnSpc>
                <a:spcPts val="2600"/>
              </a:lnSpc>
              <a:buNone/>
            </a:pPr>
            <a:r>
              <a:rPr lang="en-US" sz="2100" b="1" dirty="0">
                <a:solidFill>
                  <a:srgbClr val="E5E0DF"/>
                </a:solidFill>
                <a:latin typeface="Inter Bold" pitchFamily="34" charset="0"/>
                <a:ea typeface="Inter Bold" pitchFamily="34" charset="-122"/>
                <a:cs typeface="Inter Bold" pitchFamily="34" charset="-120"/>
              </a:rPr>
              <a:t>Digitals</a:t>
            </a:r>
            <a:endParaRPr lang="en-US" sz="2100" dirty="0"/>
          </a:p>
        </p:txBody>
      </p:sp>
      <p:sp>
        <p:nvSpPr>
          <p:cNvPr id="13" name="Text 8"/>
          <p:cNvSpPr/>
          <p:nvPr/>
        </p:nvSpPr>
        <p:spPr>
          <a:xfrm>
            <a:off x="3388757" y="3204567"/>
            <a:ext cx="2366367" cy="688658"/>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Plataforma Moodle (Aules a la GVA)</a:t>
            </a:r>
            <a:endParaRPr lang="en-US" sz="1650" dirty="0"/>
          </a:p>
        </p:txBody>
      </p:sp>
      <p:sp>
        <p:nvSpPr>
          <p:cNvPr id="14" name="Text 9"/>
          <p:cNvSpPr/>
          <p:nvPr/>
        </p:nvSpPr>
        <p:spPr>
          <a:xfrm>
            <a:off x="3388757" y="3968472"/>
            <a:ext cx="2366367" cy="688658"/>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Imatges ISO de sistemes operatius</a:t>
            </a:r>
            <a:endParaRPr lang="en-US" sz="1650" dirty="0"/>
          </a:p>
        </p:txBody>
      </p:sp>
      <p:sp>
        <p:nvSpPr>
          <p:cNvPr id="15" name="Text 10"/>
          <p:cNvSpPr/>
          <p:nvPr/>
        </p:nvSpPr>
        <p:spPr>
          <a:xfrm>
            <a:off x="3388757" y="4732377"/>
            <a:ext cx="2366367" cy="688658"/>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Plantilles de contenidors LXC</a:t>
            </a:r>
            <a:endParaRPr lang="en-US" sz="1650" dirty="0"/>
          </a:p>
        </p:txBody>
      </p:sp>
      <p:sp>
        <p:nvSpPr>
          <p:cNvPr id="16" name="Text 11"/>
          <p:cNvSpPr/>
          <p:nvPr/>
        </p:nvSpPr>
        <p:spPr>
          <a:xfrm>
            <a:off x="3388757" y="5496282"/>
            <a:ext cx="2366367" cy="1032986"/>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Documentació oficial de Proxmox VE</a:t>
            </a:r>
            <a:endParaRPr lang="en-US" sz="1650" dirty="0"/>
          </a:p>
        </p:txBody>
      </p:sp>
      <p:pic>
        <p:nvPicPr>
          <p:cNvPr id="17" name="Image 3" descr="preencoded.png">    </p:cNvPr>
          <p:cNvPicPr>
            <a:picLocks noChangeAspect="1"/>
          </p:cNvPicPr>
          <p:nvPr/>
        </p:nvPicPr>
        <p:blipFill>
          <a:blip r:embed="rId4"/>
          <a:stretch>
            <a:fillRect/>
          </a:stretch>
        </p:blipFill>
        <p:spPr>
          <a:xfrm>
            <a:off x="6024205" y="1931908"/>
            <a:ext cx="538163" cy="538163"/>
          </a:xfrm>
          <a:prstGeom prst="rect">
            <a:avLst/>
          </a:prstGeom>
        </p:spPr>
      </p:pic>
      <p:sp>
        <p:nvSpPr>
          <p:cNvPr id="18" name="Text 12"/>
          <p:cNvSpPr/>
          <p:nvPr/>
        </p:nvSpPr>
        <p:spPr>
          <a:xfrm>
            <a:off x="6024205" y="2739152"/>
            <a:ext cx="2366248" cy="336352"/>
          </a:xfrm>
          <a:prstGeom prst="rect">
            <a:avLst/>
          </a:prstGeom>
          <a:noFill/>
          <a:ln/>
        </p:spPr>
        <p:txBody>
          <a:bodyPr wrap="none" lIns="0" tIns="0" rIns="0" bIns="0" rtlCol="0" anchor="t"/>
          <a:lstStyle/>
          <a:p>
            <a:pPr algn="l" indent="0" marL="0">
              <a:lnSpc>
                <a:spcPts val="2600"/>
              </a:lnSpc>
              <a:buNone/>
            </a:pPr>
            <a:r>
              <a:rPr lang="en-US" sz="2100" b="1" dirty="0">
                <a:solidFill>
                  <a:srgbClr val="E5E0DF"/>
                </a:solidFill>
                <a:latin typeface="Inter Bold" pitchFamily="34" charset="0"/>
                <a:ea typeface="Inter Bold" pitchFamily="34" charset="-122"/>
                <a:cs typeface="Inter Bold" pitchFamily="34" charset="-120"/>
              </a:rPr>
              <a:t>Personals</a:t>
            </a:r>
            <a:endParaRPr lang="en-US" sz="2100" dirty="0"/>
          </a:p>
        </p:txBody>
      </p:sp>
      <p:sp>
        <p:nvSpPr>
          <p:cNvPr id="19" name="Text 13"/>
          <p:cNvSpPr/>
          <p:nvPr/>
        </p:nvSpPr>
        <p:spPr>
          <a:xfrm>
            <a:off x="6024205" y="3204567"/>
            <a:ext cx="2366248" cy="688658"/>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Professorat del mòdul</a:t>
            </a:r>
            <a:endParaRPr lang="en-US" sz="1650" dirty="0"/>
          </a:p>
        </p:txBody>
      </p:sp>
      <p:sp>
        <p:nvSpPr>
          <p:cNvPr id="20" name="Text 14"/>
          <p:cNvSpPr/>
          <p:nvPr/>
        </p:nvSpPr>
        <p:spPr>
          <a:xfrm>
            <a:off x="6024205" y="3968472"/>
            <a:ext cx="2366248" cy="1032986"/>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Suport tècnic del Departament d'Informàtica</a:t>
            </a:r>
            <a:endParaRPr lang="en-US" sz="1650" dirty="0"/>
          </a:p>
        </p:txBody>
      </p:sp>
      <p:sp>
        <p:nvSpPr>
          <p:cNvPr id="21" name="Text 15"/>
          <p:cNvSpPr/>
          <p:nvPr/>
        </p:nvSpPr>
        <p:spPr>
          <a:xfrm>
            <a:off x="6024205" y="5076706"/>
            <a:ext cx="2366248" cy="1032986"/>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E5E0DF"/>
                </a:solidFill>
                <a:latin typeface="Inter" pitchFamily="34" charset="0"/>
                <a:ea typeface="Inter" pitchFamily="34" charset="-122"/>
                <a:cs typeface="Inter" pitchFamily="34" charset="-120"/>
              </a:rPr>
              <a:t>Suport del Departament d'Orientació</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5887" y="518517"/>
            <a:ext cx="7825026" cy="1177766"/>
          </a:xfrm>
          <a:prstGeom prst="rect">
            <a:avLst/>
          </a:prstGeom>
          <a:noFill/>
          <a:ln/>
        </p:spPr>
        <p:txBody>
          <a:bodyPr wrap="square" lIns="0" tIns="0" rIns="0" bIns="0" rtlCol="0" anchor="t"/>
          <a:lstStyle/>
          <a:p>
            <a:pPr algn="l" indent="0" marL="0">
              <a:lnSpc>
                <a:spcPts val="4600"/>
              </a:lnSpc>
              <a:buNone/>
            </a:pPr>
            <a:r>
              <a:rPr lang="en-US" sz="3700" b="1" dirty="0">
                <a:solidFill>
                  <a:srgbClr val="FFFFFF"/>
                </a:solidFill>
                <a:latin typeface="Inter Bold" pitchFamily="34" charset="0"/>
                <a:ea typeface="Inter Bold" pitchFamily="34" charset="-122"/>
                <a:cs typeface="Inter Bold" pitchFamily="34" charset="-120"/>
              </a:rPr>
              <a:t>Adaptacions i Atenció a la Diversitat</a:t>
            </a:r>
            <a:endParaRPr lang="en-US" sz="3700" dirty="0"/>
          </a:p>
        </p:txBody>
      </p:sp>
      <p:sp>
        <p:nvSpPr>
          <p:cNvPr id="4" name="Shape 1"/>
          <p:cNvSpPr/>
          <p:nvPr/>
        </p:nvSpPr>
        <p:spPr>
          <a:xfrm>
            <a:off x="6145887" y="1978938"/>
            <a:ext cx="423982" cy="423982"/>
          </a:xfrm>
          <a:prstGeom prst="roundRect">
            <a:avLst>
              <a:gd name="adj" fmla="val 18667"/>
            </a:avLst>
          </a:prstGeom>
          <a:solidFill>
            <a:srgbClr val="110080"/>
          </a:solidFill>
          <a:ln w="7620">
            <a:solidFill>
              <a:srgbClr val="2A1999"/>
            </a:solidFill>
            <a:prstDash val="solid"/>
          </a:ln>
        </p:spPr>
      </p:sp>
      <p:pic>
        <p:nvPicPr>
          <p:cNvPr id="5" name="Image 1" descr="preencoded.png">    </p:cNvPr>
          <p:cNvPicPr>
            <a:picLocks noChangeAspect="1"/>
          </p:cNvPicPr>
          <p:nvPr/>
        </p:nvPicPr>
        <p:blipFill>
          <a:blip r:embed="rId2"/>
          <a:stretch>
            <a:fillRect/>
          </a:stretch>
        </p:blipFill>
        <p:spPr>
          <a:xfrm>
            <a:off x="6216491" y="2014240"/>
            <a:ext cx="282654" cy="353258"/>
          </a:xfrm>
          <a:prstGeom prst="rect">
            <a:avLst/>
          </a:prstGeom>
        </p:spPr>
      </p:pic>
      <p:sp>
        <p:nvSpPr>
          <p:cNvPr id="6" name="Text 2"/>
          <p:cNvSpPr/>
          <p:nvPr/>
        </p:nvSpPr>
        <p:spPr>
          <a:xfrm>
            <a:off x="6758226" y="2043708"/>
            <a:ext cx="2355413" cy="294323"/>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Accessibilitat</a:t>
            </a:r>
            <a:endParaRPr lang="en-US" sz="1850" dirty="0"/>
          </a:p>
        </p:txBody>
      </p:sp>
      <p:sp>
        <p:nvSpPr>
          <p:cNvPr id="7" name="Text 3"/>
          <p:cNvSpPr/>
          <p:nvPr/>
        </p:nvSpPr>
        <p:spPr>
          <a:xfrm>
            <a:off x="6758226" y="2451021"/>
            <a:ext cx="7212687" cy="602933"/>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Ús d'eines d'accessibilitat del sistema operatiu (teclat en pantalla, lector de pantalla) i portàtils adaptats per a diversitat funcional.</a:t>
            </a:r>
            <a:endParaRPr lang="en-US" sz="1450" dirty="0"/>
          </a:p>
        </p:txBody>
      </p:sp>
      <p:sp>
        <p:nvSpPr>
          <p:cNvPr id="8" name="Shape 4"/>
          <p:cNvSpPr/>
          <p:nvPr/>
        </p:nvSpPr>
        <p:spPr>
          <a:xfrm>
            <a:off x="6145887" y="3430786"/>
            <a:ext cx="423982" cy="423982"/>
          </a:xfrm>
          <a:prstGeom prst="roundRect">
            <a:avLst>
              <a:gd name="adj" fmla="val 18667"/>
            </a:avLst>
          </a:prstGeom>
          <a:solidFill>
            <a:srgbClr val="110080"/>
          </a:solidFill>
          <a:ln w="7620">
            <a:solidFill>
              <a:srgbClr val="2A1999"/>
            </a:solidFill>
            <a:prstDash val="solid"/>
          </a:ln>
        </p:spPr>
      </p:sp>
      <p:pic>
        <p:nvPicPr>
          <p:cNvPr id="9" name="Image 2" descr="preencoded.png">    </p:cNvPr>
          <p:cNvPicPr>
            <a:picLocks noChangeAspect="1"/>
          </p:cNvPicPr>
          <p:nvPr/>
        </p:nvPicPr>
        <p:blipFill>
          <a:blip r:embed="rId3"/>
          <a:stretch>
            <a:fillRect/>
          </a:stretch>
        </p:blipFill>
        <p:spPr>
          <a:xfrm>
            <a:off x="6216491" y="3466088"/>
            <a:ext cx="282654" cy="353258"/>
          </a:xfrm>
          <a:prstGeom prst="rect">
            <a:avLst/>
          </a:prstGeom>
        </p:spPr>
      </p:pic>
      <p:sp>
        <p:nvSpPr>
          <p:cNvPr id="10" name="Text 5"/>
          <p:cNvSpPr/>
          <p:nvPr/>
        </p:nvSpPr>
        <p:spPr>
          <a:xfrm>
            <a:off x="6758226" y="3495556"/>
            <a:ext cx="2355413" cy="294323"/>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Flexibilitat</a:t>
            </a:r>
            <a:endParaRPr lang="en-US" sz="1850" dirty="0"/>
          </a:p>
        </p:txBody>
      </p:sp>
      <p:sp>
        <p:nvSpPr>
          <p:cNvPr id="11" name="Text 6"/>
          <p:cNvSpPr/>
          <p:nvPr/>
        </p:nvSpPr>
        <p:spPr>
          <a:xfrm>
            <a:off x="6758226" y="3902869"/>
            <a:ext cx="7212687" cy="602933"/>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Múltiples opcions per demostrar l'aprenentatge: informes escrits, configuracions funcionals, presentacions orals/digitals, vídeos, etc.</a:t>
            </a:r>
            <a:endParaRPr lang="en-US" sz="1450" dirty="0"/>
          </a:p>
        </p:txBody>
      </p:sp>
      <p:sp>
        <p:nvSpPr>
          <p:cNvPr id="12" name="Shape 7"/>
          <p:cNvSpPr/>
          <p:nvPr/>
        </p:nvSpPr>
        <p:spPr>
          <a:xfrm>
            <a:off x="6145887" y="4882634"/>
            <a:ext cx="423982" cy="423982"/>
          </a:xfrm>
          <a:prstGeom prst="roundRect">
            <a:avLst>
              <a:gd name="adj" fmla="val 18667"/>
            </a:avLst>
          </a:prstGeom>
          <a:solidFill>
            <a:srgbClr val="110080"/>
          </a:solidFill>
          <a:ln w="7620">
            <a:solidFill>
              <a:srgbClr val="2A1999"/>
            </a:solidFill>
            <a:prstDash val="solid"/>
          </a:ln>
        </p:spPr>
      </p:sp>
      <p:pic>
        <p:nvPicPr>
          <p:cNvPr id="13" name="Image 3" descr="preencoded.png">    </p:cNvPr>
          <p:cNvPicPr>
            <a:picLocks noChangeAspect="1"/>
          </p:cNvPicPr>
          <p:nvPr/>
        </p:nvPicPr>
        <p:blipFill>
          <a:blip r:embed="rId4"/>
          <a:stretch>
            <a:fillRect/>
          </a:stretch>
        </p:blipFill>
        <p:spPr>
          <a:xfrm>
            <a:off x="6216491" y="4917936"/>
            <a:ext cx="282654" cy="353258"/>
          </a:xfrm>
          <a:prstGeom prst="rect">
            <a:avLst/>
          </a:prstGeom>
        </p:spPr>
      </p:pic>
      <p:sp>
        <p:nvSpPr>
          <p:cNvPr id="14" name="Text 8"/>
          <p:cNvSpPr/>
          <p:nvPr/>
        </p:nvSpPr>
        <p:spPr>
          <a:xfrm>
            <a:off x="6758226" y="4947404"/>
            <a:ext cx="2355413" cy="294323"/>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Suport Personalitzat</a:t>
            </a:r>
            <a:endParaRPr lang="en-US" sz="1850" dirty="0"/>
          </a:p>
        </p:txBody>
      </p:sp>
      <p:sp>
        <p:nvSpPr>
          <p:cNvPr id="15" name="Text 9"/>
          <p:cNvSpPr/>
          <p:nvPr/>
        </p:nvSpPr>
        <p:spPr>
          <a:xfrm>
            <a:off x="6758226" y="5354717"/>
            <a:ext cx="7212687" cy="602933"/>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Adaptació de materials (format, mida lletra), temps extra, suport d'Orientació, seguiment individualitzat per a alumnat amb necessitats específiques.</a:t>
            </a:r>
            <a:endParaRPr lang="en-US" sz="1450" dirty="0"/>
          </a:p>
        </p:txBody>
      </p:sp>
      <p:sp>
        <p:nvSpPr>
          <p:cNvPr id="16" name="Shape 10"/>
          <p:cNvSpPr/>
          <p:nvPr/>
        </p:nvSpPr>
        <p:spPr>
          <a:xfrm>
            <a:off x="6145887" y="6334482"/>
            <a:ext cx="423982" cy="423982"/>
          </a:xfrm>
          <a:prstGeom prst="roundRect">
            <a:avLst>
              <a:gd name="adj" fmla="val 18667"/>
            </a:avLst>
          </a:prstGeom>
          <a:solidFill>
            <a:srgbClr val="110080"/>
          </a:solidFill>
          <a:ln w="7620">
            <a:solidFill>
              <a:srgbClr val="2A1999"/>
            </a:solidFill>
            <a:prstDash val="solid"/>
          </a:ln>
        </p:spPr>
      </p:sp>
      <p:pic>
        <p:nvPicPr>
          <p:cNvPr id="17" name="Image 4" descr="preencoded.png">    </p:cNvPr>
          <p:cNvPicPr>
            <a:picLocks noChangeAspect="1"/>
          </p:cNvPicPr>
          <p:nvPr/>
        </p:nvPicPr>
        <p:blipFill>
          <a:blip r:embed="rId5"/>
          <a:stretch>
            <a:fillRect/>
          </a:stretch>
        </p:blipFill>
        <p:spPr>
          <a:xfrm>
            <a:off x="6216491" y="6369784"/>
            <a:ext cx="282654" cy="353258"/>
          </a:xfrm>
          <a:prstGeom prst="rect">
            <a:avLst/>
          </a:prstGeom>
        </p:spPr>
      </p:pic>
      <p:sp>
        <p:nvSpPr>
          <p:cNvPr id="18" name="Text 11"/>
          <p:cNvSpPr/>
          <p:nvPr/>
        </p:nvSpPr>
        <p:spPr>
          <a:xfrm>
            <a:off x="6758226" y="6399252"/>
            <a:ext cx="2494240" cy="294323"/>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Recursos Addicionals</a:t>
            </a:r>
            <a:endParaRPr lang="en-US" sz="1850" dirty="0"/>
          </a:p>
        </p:txBody>
      </p:sp>
      <p:sp>
        <p:nvSpPr>
          <p:cNvPr id="19" name="Text 12"/>
          <p:cNvSpPr/>
          <p:nvPr/>
        </p:nvSpPr>
        <p:spPr>
          <a:xfrm>
            <a:off x="6758226" y="6806565"/>
            <a:ext cx="7212687" cy="904399"/>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Assegurar l'ús exclusiu dels equips del centre per a alumnat sense recursos, comunicació via Plataforma Aules, materials en línia, flexibilització de terminis per a casos especials.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2025-06-10T21:26:31Z</dcterms:created>
  <dcterms:modified xsi:type="dcterms:W3CDTF">2025-06-10T21:26:31Z</dcterms:modified>
</cp:coreProperties>
</file>